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66"/>
  </p:notesMasterIdLst>
  <p:handoutMasterIdLst>
    <p:handoutMasterId r:id="rId67"/>
  </p:handoutMasterIdLst>
  <p:sldIdLst>
    <p:sldId id="352" r:id="rId5"/>
    <p:sldId id="349" r:id="rId6"/>
    <p:sldId id="350" r:id="rId7"/>
    <p:sldId id="317" r:id="rId8"/>
    <p:sldId id="395" r:id="rId9"/>
    <p:sldId id="307" r:id="rId10"/>
    <p:sldId id="392" r:id="rId11"/>
    <p:sldId id="308" r:id="rId12"/>
    <p:sldId id="318" r:id="rId13"/>
    <p:sldId id="393" r:id="rId14"/>
    <p:sldId id="319" r:id="rId15"/>
    <p:sldId id="407" r:id="rId16"/>
    <p:sldId id="359" r:id="rId17"/>
    <p:sldId id="360" r:id="rId18"/>
    <p:sldId id="361" r:id="rId19"/>
    <p:sldId id="398" r:id="rId20"/>
    <p:sldId id="363" r:id="rId21"/>
    <p:sldId id="424" r:id="rId22"/>
    <p:sldId id="364" r:id="rId23"/>
    <p:sldId id="323" r:id="rId24"/>
    <p:sldId id="365" r:id="rId25"/>
    <p:sldId id="337" r:id="rId26"/>
    <p:sldId id="346" r:id="rId27"/>
    <p:sldId id="366" r:id="rId28"/>
    <p:sldId id="409" r:id="rId29"/>
    <p:sldId id="330" r:id="rId30"/>
    <p:sldId id="375" r:id="rId31"/>
    <p:sldId id="328" r:id="rId32"/>
    <p:sldId id="331" r:id="rId33"/>
    <p:sldId id="343" r:id="rId34"/>
    <p:sldId id="320" r:id="rId35"/>
    <p:sldId id="321" r:id="rId36"/>
    <p:sldId id="402" r:id="rId37"/>
    <p:sldId id="322" r:id="rId38"/>
    <p:sldId id="324" r:id="rId39"/>
    <p:sldId id="325" r:id="rId40"/>
    <p:sldId id="326" r:id="rId41"/>
    <p:sldId id="369" r:id="rId42"/>
    <p:sldId id="370" r:id="rId43"/>
    <p:sldId id="394" r:id="rId44"/>
    <p:sldId id="374" r:id="rId45"/>
    <p:sldId id="327" r:id="rId46"/>
    <p:sldId id="332" r:id="rId47"/>
    <p:sldId id="333" r:id="rId48"/>
    <p:sldId id="411" r:id="rId49"/>
    <p:sldId id="412" r:id="rId50"/>
    <p:sldId id="334" r:id="rId51"/>
    <p:sldId id="335" r:id="rId52"/>
    <p:sldId id="377" r:id="rId53"/>
    <p:sldId id="336" r:id="rId54"/>
    <p:sldId id="338" r:id="rId55"/>
    <p:sldId id="413" r:id="rId56"/>
    <p:sldId id="340" r:id="rId57"/>
    <p:sldId id="390" r:id="rId58"/>
    <p:sldId id="341" r:id="rId59"/>
    <p:sldId id="373" r:id="rId60"/>
    <p:sldId id="408" r:id="rId61"/>
    <p:sldId id="368" r:id="rId62"/>
    <p:sldId id="342" r:id="rId63"/>
    <p:sldId id="348" r:id="rId64"/>
    <p:sldId id="358"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A58"/>
    <a:srgbClr val="505A47"/>
    <a:srgbClr val="D1D8B7"/>
    <a:srgbClr val="A09D79"/>
    <a:srgbClr val="AD5C4D"/>
    <a:srgbClr val="543E35"/>
    <a:srgbClr val="637700"/>
    <a:srgbClr val="FFF4ED"/>
    <a:srgbClr val="5E6A7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4" autoAdjust="0"/>
    <p:restoredTop sz="95405" autoAdjust="0"/>
  </p:normalViewPr>
  <p:slideViewPr>
    <p:cSldViewPr snapToGrid="0">
      <p:cViewPr varScale="1">
        <p:scale>
          <a:sx n="68" d="100"/>
          <a:sy n="68" d="100"/>
        </p:scale>
        <p:origin x="792" y="48"/>
      </p:cViewPr>
      <p:guideLst>
        <p:guide orient="horz" pos="528"/>
        <p:guide pos="3864"/>
        <p:guide orient="horz" pos="1272"/>
        <p:guide orient="horz" pos="2312"/>
        <p:guide orient="horz" pos="1944"/>
        <p:guide orient="horz" pos="2328"/>
      </p:guideLst>
    </p:cSldViewPr>
  </p:slideViewPr>
  <p:outlineViewPr>
    <p:cViewPr>
      <p:scale>
        <a:sx n="33" d="100"/>
        <a:sy n="33" d="100"/>
      </p:scale>
      <p:origin x="0" y="-10800"/>
    </p:cViewPr>
  </p:outlineViewPr>
  <p:notesTextViewPr>
    <p:cViewPr>
      <p:scale>
        <a:sx n="135" d="100"/>
        <a:sy n="135" d="100"/>
      </p:scale>
      <p:origin x="0" y="0"/>
    </p:cViewPr>
  </p:notesTextViewPr>
  <p:sorterViewPr>
    <p:cViewPr>
      <p:scale>
        <a:sx n="100" d="100"/>
        <a:sy n="100" d="100"/>
      </p:scale>
      <p:origin x="0" y="-7325"/>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10/28/2025</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10/28/2025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85EC6-33AA-9D3B-24E8-9118C4D439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8B5F1-5FDF-F2DA-4D55-DF47F8F009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86D074-F63B-44C8-0000-0301F7227F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E510ED-DB22-A5BB-6998-8A83A901A123}"/>
              </a:ext>
            </a:extLst>
          </p:cNvPr>
          <p:cNvSpPr>
            <a:spLocks noGrp="1"/>
          </p:cNvSpPr>
          <p:nvPr>
            <p:ph type="sldNum" sz="quarter" idx="5"/>
          </p:nvPr>
        </p:nvSpPr>
        <p:spPr/>
        <p:txBody>
          <a:bodyPr/>
          <a:lstStyle/>
          <a:p>
            <a:fld id="{7C366290-4595-5745-A50F-D5EC13BAC604}" type="slidenum">
              <a:rPr lang="en-US" noProof="0" smtClean="0"/>
              <a:t>1</a:t>
            </a:fld>
            <a:endParaRPr lang="en-US" noProof="0" dirty="0"/>
          </a:p>
        </p:txBody>
      </p:sp>
    </p:spTree>
    <p:extLst>
      <p:ext uri="{BB962C8B-B14F-4D97-AF65-F5344CB8AC3E}">
        <p14:creationId xmlns:p14="http://schemas.microsoft.com/office/powerpoint/2010/main" val="3040905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92E6D-3DF3-429F-871B-E86198F90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3C773-CBF0-0008-F561-98AD13C03E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3CBA84-462B-030B-F4A3-0F7DC671AA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92BC13-04D7-6164-C123-7F4ADF38E1CA}"/>
              </a:ext>
            </a:extLst>
          </p:cNvPr>
          <p:cNvSpPr>
            <a:spLocks noGrp="1"/>
          </p:cNvSpPr>
          <p:nvPr>
            <p:ph type="sldNum" sz="quarter" idx="5"/>
          </p:nvPr>
        </p:nvSpPr>
        <p:spPr/>
        <p:txBody>
          <a:bodyPr/>
          <a:lstStyle/>
          <a:p>
            <a:fld id="{7C366290-4595-5745-A50F-D5EC13BAC604}" type="slidenum">
              <a:rPr lang="en-US" noProof="0" smtClean="0"/>
              <a:t>12</a:t>
            </a:fld>
            <a:endParaRPr lang="en-US" noProof="0" dirty="0"/>
          </a:p>
        </p:txBody>
      </p:sp>
    </p:spTree>
    <p:extLst>
      <p:ext uri="{BB962C8B-B14F-4D97-AF65-F5344CB8AC3E}">
        <p14:creationId xmlns:p14="http://schemas.microsoft.com/office/powerpoint/2010/main" val="3398491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13</a:t>
            </a:fld>
            <a:endParaRPr lang="en-US" noProof="0" dirty="0"/>
          </a:p>
        </p:txBody>
      </p:sp>
    </p:spTree>
    <p:extLst>
      <p:ext uri="{BB962C8B-B14F-4D97-AF65-F5344CB8AC3E}">
        <p14:creationId xmlns:p14="http://schemas.microsoft.com/office/powerpoint/2010/main" val="1778787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14</a:t>
            </a:fld>
            <a:endParaRPr lang="en-US" noProof="0" dirty="0"/>
          </a:p>
        </p:txBody>
      </p:sp>
    </p:spTree>
    <p:extLst>
      <p:ext uri="{BB962C8B-B14F-4D97-AF65-F5344CB8AC3E}">
        <p14:creationId xmlns:p14="http://schemas.microsoft.com/office/powerpoint/2010/main" val="30680416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15</a:t>
            </a:fld>
            <a:endParaRPr lang="en-US" noProof="0" dirty="0"/>
          </a:p>
        </p:txBody>
      </p:sp>
    </p:spTree>
    <p:extLst>
      <p:ext uri="{BB962C8B-B14F-4D97-AF65-F5344CB8AC3E}">
        <p14:creationId xmlns:p14="http://schemas.microsoft.com/office/powerpoint/2010/main" val="1654611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16</a:t>
            </a:fld>
            <a:endParaRPr lang="en-US" noProof="0" dirty="0"/>
          </a:p>
        </p:txBody>
      </p:sp>
    </p:spTree>
    <p:extLst>
      <p:ext uri="{BB962C8B-B14F-4D97-AF65-F5344CB8AC3E}">
        <p14:creationId xmlns:p14="http://schemas.microsoft.com/office/powerpoint/2010/main" val="21696572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17</a:t>
            </a:fld>
            <a:endParaRPr lang="en-US" noProof="0" dirty="0"/>
          </a:p>
        </p:txBody>
      </p:sp>
    </p:spTree>
    <p:extLst>
      <p:ext uri="{BB962C8B-B14F-4D97-AF65-F5344CB8AC3E}">
        <p14:creationId xmlns:p14="http://schemas.microsoft.com/office/powerpoint/2010/main" val="1923697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18</a:t>
            </a:fld>
            <a:endParaRPr lang="en-US" noProof="0" dirty="0"/>
          </a:p>
        </p:txBody>
      </p:sp>
    </p:spTree>
    <p:extLst>
      <p:ext uri="{BB962C8B-B14F-4D97-AF65-F5344CB8AC3E}">
        <p14:creationId xmlns:p14="http://schemas.microsoft.com/office/powerpoint/2010/main" val="3297961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19</a:t>
            </a:fld>
            <a:endParaRPr lang="en-US" noProof="0" dirty="0"/>
          </a:p>
        </p:txBody>
      </p:sp>
    </p:spTree>
    <p:extLst>
      <p:ext uri="{BB962C8B-B14F-4D97-AF65-F5344CB8AC3E}">
        <p14:creationId xmlns:p14="http://schemas.microsoft.com/office/powerpoint/2010/main" val="20364208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20</a:t>
            </a:fld>
            <a:endParaRPr lang="en-US" noProof="0" dirty="0"/>
          </a:p>
        </p:txBody>
      </p:sp>
    </p:spTree>
    <p:extLst>
      <p:ext uri="{BB962C8B-B14F-4D97-AF65-F5344CB8AC3E}">
        <p14:creationId xmlns:p14="http://schemas.microsoft.com/office/powerpoint/2010/main" val="2782846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21</a:t>
            </a:fld>
            <a:endParaRPr lang="en-US" noProof="0" dirty="0"/>
          </a:p>
        </p:txBody>
      </p:sp>
    </p:spTree>
    <p:extLst>
      <p:ext uri="{BB962C8B-B14F-4D97-AF65-F5344CB8AC3E}">
        <p14:creationId xmlns:p14="http://schemas.microsoft.com/office/powerpoint/2010/main" val="2159720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165-AECD-AC0B-0A46-19E82DC2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0EBC2-FFC3-2482-86CA-A129EAAAB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04D6B-CA75-C920-89B4-EA8B79E6D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C1BFD7-3F26-AFD4-F030-DBE1AE11C1D7}"/>
              </a:ext>
            </a:extLst>
          </p:cNvPr>
          <p:cNvSpPr>
            <a:spLocks noGrp="1"/>
          </p:cNvSpPr>
          <p:nvPr>
            <p:ph type="sldNum" sz="quarter" idx="5"/>
          </p:nvPr>
        </p:nvSpPr>
        <p:spPr/>
        <p:txBody>
          <a:bodyPr/>
          <a:lstStyle/>
          <a:p>
            <a:fld id="{7C366290-4595-5745-A50F-D5EC13BAC604}" type="slidenum">
              <a:rPr lang="en-US" noProof="0" smtClean="0"/>
              <a:t>4</a:t>
            </a:fld>
            <a:endParaRPr lang="en-US" noProof="0" dirty="0"/>
          </a:p>
        </p:txBody>
      </p:sp>
    </p:spTree>
    <p:extLst>
      <p:ext uri="{BB962C8B-B14F-4D97-AF65-F5344CB8AC3E}">
        <p14:creationId xmlns:p14="http://schemas.microsoft.com/office/powerpoint/2010/main" val="750316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22</a:t>
            </a:fld>
            <a:endParaRPr lang="en-US" noProof="0" dirty="0"/>
          </a:p>
        </p:txBody>
      </p:sp>
    </p:spTree>
    <p:extLst>
      <p:ext uri="{BB962C8B-B14F-4D97-AF65-F5344CB8AC3E}">
        <p14:creationId xmlns:p14="http://schemas.microsoft.com/office/powerpoint/2010/main" val="2528909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23</a:t>
            </a:fld>
            <a:endParaRPr lang="en-US" noProof="0" dirty="0"/>
          </a:p>
        </p:txBody>
      </p:sp>
    </p:spTree>
    <p:extLst>
      <p:ext uri="{BB962C8B-B14F-4D97-AF65-F5344CB8AC3E}">
        <p14:creationId xmlns:p14="http://schemas.microsoft.com/office/powerpoint/2010/main" val="20747252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24</a:t>
            </a:fld>
            <a:endParaRPr lang="en-US" noProof="0" dirty="0"/>
          </a:p>
        </p:txBody>
      </p:sp>
    </p:spTree>
    <p:extLst>
      <p:ext uri="{BB962C8B-B14F-4D97-AF65-F5344CB8AC3E}">
        <p14:creationId xmlns:p14="http://schemas.microsoft.com/office/powerpoint/2010/main" val="26594347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25</a:t>
            </a:fld>
            <a:endParaRPr lang="en-US" noProof="0" dirty="0"/>
          </a:p>
        </p:txBody>
      </p:sp>
    </p:spTree>
    <p:extLst>
      <p:ext uri="{BB962C8B-B14F-4D97-AF65-F5344CB8AC3E}">
        <p14:creationId xmlns:p14="http://schemas.microsoft.com/office/powerpoint/2010/main" val="7673093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F3CCB-3174-05B7-57D3-8C3E39E69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2AE29E-0B3D-9D85-17B3-B8E954564E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F7FE55-E4BD-958D-0C1F-F0EF6D4303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C72EB8-C66F-9CBC-451B-39579A532511}"/>
              </a:ext>
            </a:extLst>
          </p:cNvPr>
          <p:cNvSpPr>
            <a:spLocks noGrp="1"/>
          </p:cNvSpPr>
          <p:nvPr>
            <p:ph type="sldNum" sz="quarter" idx="5"/>
          </p:nvPr>
        </p:nvSpPr>
        <p:spPr/>
        <p:txBody>
          <a:bodyPr/>
          <a:lstStyle/>
          <a:p>
            <a:fld id="{7C366290-4595-5745-A50F-D5EC13BAC604}" type="slidenum">
              <a:rPr lang="en-US" noProof="0" smtClean="0"/>
              <a:t>26</a:t>
            </a:fld>
            <a:endParaRPr lang="en-US" noProof="0" dirty="0"/>
          </a:p>
        </p:txBody>
      </p:sp>
    </p:spTree>
    <p:extLst>
      <p:ext uri="{BB962C8B-B14F-4D97-AF65-F5344CB8AC3E}">
        <p14:creationId xmlns:p14="http://schemas.microsoft.com/office/powerpoint/2010/main" val="18806790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F3CCB-3174-05B7-57D3-8C3E39E69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2AE29E-0B3D-9D85-17B3-B8E954564E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F7FE55-E4BD-958D-0C1F-F0EF6D4303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C72EB8-C66F-9CBC-451B-39579A532511}"/>
              </a:ext>
            </a:extLst>
          </p:cNvPr>
          <p:cNvSpPr>
            <a:spLocks noGrp="1"/>
          </p:cNvSpPr>
          <p:nvPr>
            <p:ph type="sldNum" sz="quarter" idx="5"/>
          </p:nvPr>
        </p:nvSpPr>
        <p:spPr/>
        <p:txBody>
          <a:bodyPr/>
          <a:lstStyle/>
          <a:p>
            <a:fld id="{7C366290-4595-5745-A50F-D5EC13BAC604}" type="slidenum">
              <a:rPr lang="en-US" noProof="0" smtClean="0"/>
              <a:t>27</a:t>
            </a:fld>
            <a:endParaRPr lang="en-US" noProof="0" dirty="0"/>
          </a:p>
        </p:txBody>
      </p:sp>
    </p:spTree>
    <p:extLst>
      <p:ext uri="{BB962C8B-B14F-4D97-AF65-F5344CB8AC3E}">
        <p14:creationId xmlns:p14="http://schemas.microsoft.com/office/powerpoint/2010/main" val="35763009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28</a:t>
            </a:fld>
            <a:endParaRPr lang="en-US" noProof="0" dirty="0"/>
          </a:p>
        </p:txBody>
      </p:sp>
    </p:spTree>
    <p:extLst>
      <p:ext uri="{BB962C8B-B14F-4D97-AF65-F5344CB8AC3E}">
        <p14:creationId xmlns:p14="http://schemas.microsoft.com/office/powerpoint/2010/main" val="23960515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29</a:t>
            </a:fld>
            <a:endParaRPr lang="en-US" noProof="0" dirty="0"/>
          </a:p>
        </p:txBody>
      </p:sp>
    </p:spTree>
    <p:extLst>
      <p:ext uri="{BB962C8B-B14F-4D97-AF65-F5344CB8AC3E}">
        <p14:creationId xmlns:p14="http://schemas.microsoft.com/office/powerpoint/2010/main" val="144837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30</a:t>
            </a:fld>
            <a:endParaRPr lang="en-US" noProof="0" dirty="0"/>
          </a:p>
        </p:txBody>
      </p:sp>
    </p:spTree>
    <p:extLst>
      <p:ext uri="{BB962C8B-B14F-4D97-AF65-F5344CB8AC3E}">
        <p14:creationId xmlns:p14="http://schemas.microsoft.com/office/powerpoint/2010/main" val="12181954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31</a:t>
            </a:fld>
            <a:endParaRPr lang="en-US" noProof="0" dirty="0"/>
          </a:p>
        </p:txBody>
      </p:sp>
    </p:spTree>
    <p:extLst>
      <p:ext uri="{BB962C8B-B14F-4D97-AF65-F5344CB8AC3E}">
        <p14:creationId xmlns:p14="http://schemas.microsoft.com/office/powerpoint/2010/main" val="3050633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a:t>
            </a:fld>
            <a:endParaRPr lang="en-US" noProof="0" dirty="0"/>
          </a:p>
        </p:txBody>
      </p:sp>
    </p:spTree>
    <p:extLst>
      <p:ext uri="{BB962C8B-B14F-4D97-AF65-F5344CB8AC3E}">
        <p14:creationId xmlns:p14="http://schemas.microsoft.com/office/powerpoint/2010/main" val="23563798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32</a:t>
            </a:fld>
            <a:endParaRPr lang="en-US" noProof="0" dirty="0"/>
          </a:p>
        </p:txBody>
      </p:sp>
    </p:spTree>
    <p:extLst>
      <p:ext uri="{BB962C8B-B14F-4D97-AF65-F5344CB8AC3E}">
        <p14:creationId xmlns:p14="http://schemas.microsoft.com/office/powerpoint/2010/main" val="35708195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33</a:t>
            </a:fld>
            <a:endParaRPr lang="en-US" noProof="0" dirty="0"/>
          </a:p>
        </p:txBody>
      </p:sp>
    </p:spTree>
    <p:extLst>
      <p:ext uri="{BB962C8B-B14F-4D97-AF65-F5344CB8AC3E}">
        <p14:creationId xmlns:p14="http://schemas.microsoft.com/office/powerpoint/2010/main" val="23046440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34</a:t>
            </a:fld>
            <a:endParaRPr lang="en-US" noProof="0" dirty="0"/>
          </a:p>
        </p:txBody>
      </p:sp>
    </p:spTree>
    <p:extLst>
      <p:ext uri="{BB962C8B-B14F-4D97-AF65-F5344CB8AC3E}">
        <p14:creationId xmlns:p14="http://schemas.microsoft.com/office/powerpoint/2010/main" val="4945928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35</a:t>
            </a:fld>
            <a:endParaRPr lang="en-US" noProof="0" dirty="0"/>
          </a:p>
        </p:txBody>
      </p:sp>
    </p:spTree>
    <p:extLst>
      <p:ext uri="{BB962C8B-B14F-4D97-AF65-F5344CB8AC3E}">
        <p14:creationId xmlns:p14="http://schemas.microsoft.com/office/powerpoint/2010/main" val="11800614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36</a:t>
            </a:fld>
            <a:endParaRPr lang="en-US" noProof="0" dirty="0"/>
          </a:p>
        </p:txBody>
      </p:sp>
    </p:spTree>
    <p:extLst>
      <p:ext uri="{BB962C8B-B14F-4D97-AF65-F5344CB8AC3E}">
        <p14:creationId xmlns:p14="http://schemas.microsoft.com/office/powerpoint/2010/main" val="17314775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37</a:t>
            </a:fld>
            <a:endParaRPr lang="en-US" noProof="0" dirty="0"/>
          </a:p>
        </p:txBody>
      </p:sp>
    </p:spTree>
    <p:extLst>
      <p:ext uri="{BB962C8B-B14F-4D97-AF65-F5344CB8AC3E}">
        <p14:creationId xmlns:p14="http://schemas.microsoft.com/office/powerpoint/2010/main" val="37468429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38</a:t>
            </a:fld>
            <a:endParaRPr lang="en-US" noProof="0" dirty="0"/>
          </a:p>
        </p:txBody>
      </p:sp>
    </p:spTree>
    <p:extLst>
      <p:ext uri="{BB962C8B-B14F-4D97-AF65-F5344CB8AC3E}">
        <p14:creationId xmlns:p14="http://schemas.microsoft.com/office/powerpoint/2010/main" val="24069920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39</a:t>
            </a:fld>
            <a:endParaRPr lang="en-US" noProof="0" dirty="0"/>
          </a:p>
        </p:txBody>
      </p:sp>
    </p:spTree>
    <p:extLst>
      <p:ext uri="{BB962C8B-B14F-4D97-AF65-F5344CB8AC3E}">
        <p14:creationId xmlns:p14="http://schemas.microsoft.com/office/powerpoint/2010/main" val="42840413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40</a:t>
            </a:fld>
            <a:endParaRPr lang="en-US" noProof="0" dirty="0"/>
          </a:p>
        </p:txBody>
      </p:sp>
    </p:spTree>
    <p:extLst>
      <p:ext uri="{BB962C8B-B14F-4D97-AF65-F5344CB8AC3E}">
        <p14:creationId xmlns:p14="http://schemas.microsoft.com/office/powerpoint/2010/main" val="11042999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41</a:t>
            </a:fld>
            <a:endParaRPr lang="en-US" noProof="0" dirty="0"/>
          </a:p>
        </p:txBody>
      </p:sp>
    </p:spTree>
    <p:extLst>
      <p:ext uri="{BB962C8B-B14F-4D97-AF65-F5344CB8AC3E}">
        <p14:creationId xmlns:p14="http://schemas.microsoft.com/office/powerpoint/2010/main" val="3265427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6</a:t>
            </a:fld>
            <a:endParaRPr lang="en-US" noProof="0" dirty="0"/>
          </a:p>
        </p:txBody>
      </p:sp>
    </p:spTree>
    <p:extLst>
      <p:ext uri="{BB962C8B-B14F-4D97-AF65-F5344CB8AC3E}">
        <p14:creationId xmlns:p14="http://schemas.microsoft.com/office/powerpoint/2010/main" val="14675416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42</a:t>
            </a:fld>
            <a:endParaRPr lang="en-US" noProof="0" dirty="0"/>
          </a:p>
        </p:txBody>
      </p:sp>
    </p:spTree>
    <p:extLst>
      <p:ext uri="{BB962C8B-B14F-4D97-AF65-F5344CB8AC3E}">
        <p14:creationId xmlns:p14="http://schemas.microsoft.com/office/powerpoint/2010/main" val="21457674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43</a:t>
            </a:fld>
            <a:endParaRPr lang="en-US" noProof="0" dirty="0"/>
          </a:p>
        </p:txBody>
      </p:sp>
    </p:spTree>
    <p:extLst>
      <p:ext uri="{BB962C8B-B14F-4D97-AF65-F5344CB8AC3E}">
        <p14:creationId xmlns:p14="http://schemas.microsoft.com/office/powerpoint/2010/main" val="24683934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44</a:t>
            </a:fld>
            <a:endParaRPr lang="en-US" noProof="0" dirty="0"/>
          </a:p>
        </p:txBody>
      </p:sp>
    </p:spTree>
    <p:extLst>
      <p:ext uri="{BB962C8B-B14F-4D97-AF65-F5344CB8AC3E}">
        <p14:creationId xmlns:p14="http://schemas.microsoft.com/office/powerpoint/2010/main" val="10164650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45</a:t>
            </a:fld>
            <a:endParaRPr lang="en-US" noProof="0" dirty="0"/>
          </a:p>
        </p:txBody>
      </p:sp>
    </p:spTree>
    <p:extLst>
      <p:ext uri="{BB962C8B-B14F-4D97-AF65-F5344CB8AC3E}">
        <p14:creationId xmlns:p14="http://schemas.microsoft.com/office/powerpoint/2010/main" val="26764466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46</a:t>
            </a:fld>
            <a:endParaRPr lang="en-US" noProof="0" dirty="0"/>
          </a:p>
        </p:txBody>
      </p:sp>
    </p:spTree>
    <p:extLst>
      <p:ext uri="{BB962C8B-B14F-4D97-AF65-F5344CB8AC3E}">
        <p14:creationId xmlns:p14="http://schemas.microsoft.com/office/powerpoint/2010/main" val="10973457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47</a:t>
            </a:fld>
            <a:endParaRPr lang="en-US" noProof="0" dirty="0"/>
          </a:p>
        </p:txBody>
      </p:sp>
    </p:spTree>
    <p:extLst>
      <p:ext uri="{BB962C8B-B14F-4D97-AF65-F5344CB8AC3E}">
        <p14:creationId xmlns:p14="http://schemas.microsoft.com/office/powerpoint/2010/main" val="33922893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48</a:t>
            </a:fld>
            <a:endParaRPr lang="en-US" noProof="0" dirty="0"/>
          </a:p>
        </p:txBody>
      </p:sp>
    </p:spTree>
    <p:extLst>
      <p:ext uri="{BB962C8B-B14F-4D97-AF65-F5344CB8AC3E}">
        <p14:creationId xmlns:p14="http://schemas.microsoft.com/office/powerpoint/2010/main" val="32195329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49</a:t>
            </a:fld>
            <a:endParaRPr lang="en-US" noProof="0" dirty="0"/>
          </a:p>
        </p:txBody>
      </p:sp>
    </p:spTree>
    <p:extLst>
      <p:ext uri="{BB962C8B-B14F-4D97-AF65-F5344CB8AC3E}">
        <p14:creationId xmlns:p14="http://schemas.microsoft.com/office/powerpoint/2010/main" val="12322855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50</a:t>
            </a:fld>
            <a:endParaRPr lang="en-US" noProof="0" dirty="0"/>
          </a:p>
        </p:txBody>
      </p:sp>
    </p:spTree>
    <p:extLst>
      <p:ext uri="{BB962C8B-B14F-4D97-AF65-F5344CB8AC3E}">
        <p14:creationId xmlns:p14="http://schemas.microsoft.com/office/powerpoint/2010/main" val="12085842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FC1F8-6994-50A6-CF9C-0EC534B98D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C67FC6-61E2-F805-EE49-AE68371C2F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AEFE95-7850-460F-7983-C6281F815C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9F59FC-9473-F934-2FF4-99790B37F3E1}"/>
              </a:ext>
            </a:extLst>
          </p:cNvPr>
          <p:cNvSpPr>
            <a:spLocks noGrp="1"/>
          </p:cNvSpPr>
          <p:nvPr>
            <p:ph type="sldNum" sz="quarter" idx="5"/>
          </p:nvPr>
        </p:nvSpPr>
        <p:spPr/>
        <p:txBody>
          <a:bodyPr/>
          <a:lstStyle/>
          <a:p>
            <a:fld id="{7C366290-4595-5745-A50F-D5EC13BAC604}" type="slidenum">
              <a:rPr lang="en-US" noProof="0" smtClean="0"/>
              <a:t>51</a:t>
            </a:fld>
            <a:endParaRPr lang="en-US" noProof="0" dirty="0"/>
          </a:p>
        </p:txBody>
      </p:sp>
    </p:spTree>
    <p:extLst>
      <p:ext uri="{BB962C8B-B14F-4D97-AF65-F5344CB8AC3E}">
        <p14:creationId xmlns:p14="http://schemas.microsoft.com/office/powerpoint/2010/main" val="4238059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7</a:t>
            </a:fld>
            <a:endParaRPr lang="en-US" noProof="0" dirty="0"/>
          </a:p>
        </p:txBody>
      </p:sp>
    </p:spTree>
    <p:extLst>
      <p:ext uri="{BB962C8B-B14F-4D97-AF65-F5344CB8AC3E}">
        <p14:creationId xmlns:p14="http://schemas.microsoft.com/office/powerpoint/2010/main" val="17037715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52</a:t>
            </a:fld>
            <a:endParaRPr lang="en-US" noProof="0" dirty="0"/>
          </a:p>
        </p:txBody>
      </p:sp>
    </p:spTree>
    <p:extLst>
      <p:ext uri="{BB962C8B-B14F-4D97-AF65-F5344CB8AC3E}">
        <p14:creationId xmlns:p14="http://schemas.microsoft.com/office/powerpoint/2010/main" val="3161333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53</a:t>
            </a:fld>
            <a:endParaRPr lang="en-US" noProof="0" dirty="0"/>
          </a:p>
        </p:txBody>
      </p:sp>
    </p:spTree>
    <p:extLst>
      <p:ext uri="{BB962C8B-B14F-4D97-AF65-F5344CB8AC3E}">
        <p14:creationId xmlns:p14="http://schemas.microsoft.com/office/powerpoint/2010/main" val="17285791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89F1D-6B88-38B0-AF27-5E116EB350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9F4BBF-6E88-455F-0385-1F35912EC4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A5FA0-C3AF-EFA2-7A87-443DEB596F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5DB8B9-F553-A8DE-38C1-C97A3D0ADFF6}"/>
              </a:ext>
            </a:extLst>
          </p:cNvPr>
          <p:cNvSpPr>
            <a:spLocks noGrp="1"/>
          </p:cNvSpPr>
          <p:nvPr>
            <p:ph type="sldNum" sz="quarter" idx="5"/>
          </p:nvPr>
        </p:nvSpPr>
        <p:spPr/>
        <p:txBody>
          <a:bodyPr/>
          <a:lstStyle/>
          <a:p>
            <a:fld id="{7C366290-4595-5745-A50F-D5EC13BAC604}" type="slidenum">
              <a:rPr lang="en-US" noProof="0" smtClean="0"/>
              <a:t>54</a:t>
            </a:fld>
            <a:endParaRPr lang="en-US" noProof="0" dirty="0"/>
          </a:p>
        </p:txBody>
      </p:sp>
    </p:spTree>
    <p:extLst>
      <p:ext uri="{BB962C8B-B14F-4D97-AF65-F5344CB8AC3E}">
        <p14:creationId xmlns:p14="http://schemas.microsoft.com/office/powerpoint/2010/main" val="35738723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55</a:t>
            </a:fld>
            <a:endParaRPr lang="en-US" noProof="0" dirty="0"/>
          </a:p>
        </p:txBody>
      </p:sp>
    </p:spTree>
    <p:extLst>
      <p:ext uri="{BB962C8B-B14F-4D97-AF65-F5344CB8AC3E}">
        <p14:creationId xmlns:p14="http://schemas.microsoft.com/office/powerpoint/2010/main" val="408355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89F1D-6B88-38B0-AF27-5E116EB350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9F4BBF-6E88-455F-0385-1F35912EC4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A5FA0-C3AF-EFA2-7A87-443DEB596F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5DB8B9-F553-A8DE-38C1-C97A3D0ADFF6}"/>
              </a:ext>
            </a:extLst>
          </p:cNvPr>
          <p:cNvSpPr>
            <a:spLocks noGrp="1"/>
          </p:cNvSpPr>
          <p:nvPr>
            <p:ph type="sldNum" sz="quarter" idx="5"/>
          </p:nvPr>
        </p:nvSpPr>
        <p:spPr/>
        <p:txBody>
          <a:bodyPr/>
          <a:lstStyle/>
          <a:p>
            <a:fld id="{7C366290-4595-5745-A50F-D5EC13BAC604}" type="slidenum">
              <a:rPr lang="en-US" noProof="0" smtClean="0"/>
              <a:t>56</a:t>
            </a:fld>
            <a:endParaRPr lang="en-US" noProof="0" dirty="0"/>
          </a:p>
        </p:txBody>
      </p:sp>
    </p:spTree>
    <p:extLst>
      <p:ext uri="{BB962C8B-B14F-4D97-AF65-F5344CB8AC3E}">
        <p14:creationId xmlns:p14="http://schemas.microsoft.com/office/powerpoint/2010/main" val="231503611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57</a:t>
            </a:fld>
            <a:endParaRPr lang="en-US" noProof="0" dirty="0"/>
          </a:p>
        </p:txBody>
      </p:sp>
    </p:spTree>
    <p:extLst>
      <p:ext uri="{BB962C8B-B14F-4D97-AF65-F5344CB8AC3E}">
        <p14:creationId xmlns:p14="http://schemas.microsoft.com/office/powerpoint/2010/main" val="3610750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58</a:t>
            </a:fld>
            <a:endParaRPr lang="en-US" noProof="0" dirty="0"/>
          </a:p>
        </p:txBody>
      </p:sp>
    </p:spTree>
    <p:extLst>
      <p:ext uri="{BB962C8B-B14F-4D97-AF65-F5344CB8AC3E}">
        <p14:creationId xmlns:p14="http://schemas.microsoft.com/office/powerpoint/2010/main" val="23361608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89F1D-6B88-38B0-AF27-5E116EB350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9F4BBF-6E88-455F-0385-1F35912EC4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A5FA0-C3AF-EFA2-7A87-443DEB596F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5DB8B9-F553-A8DE-38C1-C97A3D0ADFF6}"/>
              </a:ext>
            </a:extLst>
          </p:cNvPr>
          <p:cNvSpPr>
            <a:spLocks noGrp="1"/>
          </p:cNvSpPr>
          <p:nvPr>
            <p:ph type="sldNum" sz="quarter" idx="5"/>
          </p:nvPr>
        </p:nvSpPr>
        <p:spPr/>
        <p:txBody>
          <a:bodyPr/>
          <a:lstStyle/>
          <a:p>
            <a:fld id="{7C366290-4595-5745-A50F-D5EC13BAC604}" type="slidenum">
              <a:rPr lang="en-US" noProof="0" smtClean="0"/>
              <a:t>59</a:t>
            </a:fld>
            <a:endParaRPr lang="en-US" noProof="0" dirty="0"/>
          </a:p>
        </p:txBody>
      </p:sp>
    </p:spTree>
    <p:extLst>
      <p:ext uri="{BB962C8B-B14F-4D97-AF65-F5344CB8AC3E}">
        <p14:creationId xmlns:p14="http://schemas.microsoft.com/office/powerpoint/2010/main" val="5614914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89F1D-6B88-38B0-AF27-5E116EB350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9F4BBF-6E88-455F-0385-1F35912EC4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A5FA0-C3AF-EFA2-7A87-443DEB596F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5DB8B9-F553-A8DE-38C1-C97A3D0ADFF6}"/>
              </a:ext>
            </a:extLst>
          </p:cNvPr>
          <p:cNvSpPr>
            <a:spLocks noGrp="1"/>
          </p:cNvSpPr>
          <p:nvPr>
            <p:ph type="sldNum" sz="quarter" idx="5"/>
          </p:nvPr>
        </p:nvSpPr>
        <p:spPr/>
        <p:txBody>
          <a:bodyPr/>
          <a:lstStyle/>
          <a:p>
            <a:fld id="{7C366290-4595-5745-A50F-D5EC13BAC604}" type="slidenum">
              <a:rPr lang="en-US" noProof="0" smtClean="0"/>
              <a:t>60</a:t>
            </a:fld>
            <a:endParaRPr lang="en-US" noProof="0" dirty="0"/>
          </a:p>
        </p:txBody>
      </p:sp>
    </p:spTree>
    <p:extLst>
      <p:ext uri="{BB962C8B-B14F-4D97-AF65-F5344CB8AC3E}">
        <p14:creationId xmlns:p14="http://schemas.microsoft.com/office/powerpoint/2010/main" val="343365533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02027-7073-CE6D-14FF-2C52C5AF71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F2102C-E00B-8E15-845C-7D05A521B1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7F9C54-5AF2-DA64-1039-33123824F5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D2B9BF-94BC-5755-6ADA-F2F89F87715D}"/>
              </a:ext>
            </a:extLst>
          </p:cNvPr>
          <p:cNvSpPr>
            <a:spLocks noGrp="1"/>
          </p:cNvSpPr>
          <p:nvPr>
            <p:ph type="sldNum" sz="quarter" idx="5"/>
          </p:nvPr>
        </p:nvSpPr>
        <p:spPr/>
        <p:txBody>
          <a:bodyPr/>
          <a:lstStyle/>
          <a:p>
            <a:fld id="{7C366290-4595-5745-A50F-D5EC13BAC604}" type="slidenum">
              <a:rPr lang="en-US" noProof="0" smtClean="0"/>
              <a:t>61</a:t>
            </a:fld>
            <a:endParaRPr lang="en-US" noProof="0" dirty="0"/>
          </a:p>
        </p:txBody>
      </p:sp>
    </p:spTree>
    <p:extLst>
      <p:ext uri="{BB962C8B-B14F-4D97-AF65-F5344CB8AC3E}">
        <p14:creationId xmlns:p14="http://schemas.microsoft.com/office/powerpoint/2010/main" val="1069198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8</a:t>
            </a:fld>
            <a:endParaRPr lang="en-US" noProof="0" dirty="0"/>
          </a:p>
        </p:txBody>
      </p:sp>
    </p:spTree>
    <p:extLst>
      <p:ext uri="{BB962C8B-B14F-4D97-AF65-F5344CB8AC3E}">
        <p14:creationId xmlns:p14="http://schemas.microsoft.com/office/powerpoint/2010/main" val="1473721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9</a:t>
            </a:fld>
            <a:endParaRPr lang="en-US" noProof="0" dirty="0"/>
          </a:p>
        </p:txBody>
      </p:sp>
    </p:spTree>
    <p:extLst>
      <p:ext uri="{BB962C8B-B14F-4D97-AF65-F5344CB8AC3E}">
        <p14:creationId xmlns:p14="http://schemas.microsoft.com/office/powerpoint/2010/main" val="1335741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10</a:t>
            </a:fld>
            <a:endParaRPr lang="en-US" noProof="0" dirty="0"/>
          </a:p>
        </p:txBody>
      </p:sp>
    </p:spTree>
    <p:extLst>
      <p:ext uri="{BB962C8B-B14F-4D97-AF65-F5344CB8AC3E}">
        <p14:creationId xmlns:p14="http://schemas.microsoft.com/office/powerpoint/2010/main" val="3661349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11</a:t>
            </a:fld>
            <a:endParaRPr lang="en-US" noProof="0" dirty="0"/>
          </a:p>
        </p:txBody>
      </p:sp>
    </p:spTree>
    <p:extLst>
      <p:ext uri="{BB962C8B-B14F-4D97-AF65-F5344CB8AC3E}">
        <p14:creationId xmlns:p14="http://schemas.microsoft.com/office/powerpoint/2010/main" val="4171956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 uri="{C183D7F6-B498-43B3-948B-1728B52AA6E4}">
                <adec:decorative xmlns:adec="http://schemas.microsoft.com/office/drawing/2017/decorative" val="1"/>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 uri="{C183D7F6-B498-43B3-948B-1728B52AA6E4}">
                <adec:decorative xmlns:adec="http://schemas.microsoft.com/office/drawing/2017/decorative" val="1"/>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 uri="{C183D7F6-B498-43B3-948B-1728B52AA6E4}">
                <adec:decorative xmlns:adec="http://schemas.microsoft.com/office/drawing/2017/decorative" val="1"/>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84B8E19A-569B-855B-EBF8-C02F2998ABC8}"/>
              </a:ext>
              <a:ext uri="{C183D7F6-B498-43B3-948B-1728B52AA6E4}">
                <adec:decorative xmlns:adec="http://schemas.microsoft.com/office/drawing/2017/decorative" val="1"/>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915924" y="914400"/>
            <a:ext cx="10360152" cy="5029200"/>
          </a:xfrm>
        </p:spPr>
        <p:txBody>
          <a:bodyPr anchor="ctr"/>
          <a:lstStyle>
            <a:lvl1pPr algn="ctr">
              <a:defRPr sz="4800"/>
            </a:lvl1pPr>
          </a:lstStyle>
          <a:p>
            <a:r>
              <a:rPr lang="en-US" dirty="0"/>
              <a:t>click to add title</a:t>
            </a:r>
          </a:p>
        </p:txBody>
      </p:sp>
    </p:spTree>
    <p:extLst>
      <p:ext uri="{BB962C8B-B14F-4D97-AF65-F5344CB8AC3E}">
        <p14:creationId xmlns:p14="http://schemas.microsoft.com/office/powerpoint/2010/main" val="747404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2">
    <p:bg>
      <p:bgPr>
        <a:solidFill>
          <a:schemeClr val="bg2"/>
        </a:solidFill>
        <a:effectLst/>
      </p:bgPr>
    </p:bg>
    <p:spTree>
      <p:nvGrpSpPr>
        <p:cNvPr id="1" name=""/>
        <p:cNvGrpSpPr/>
        <p:nvPr/>
      </p:nvGrpSpPr>
      <p:grpSpPr>
        <a:xfrm>
          <a:off x="0" y="0"/>
          <a:ext cx="0" cy="0"/>
          <a:chOff x="0" y="0"/>
          <a:chExt cx="0" cy="0"/>
        </a:xfrm>
      </p:grpSpPr>
      <p:sp>
        <p:nvSpPr>
          <p:cNvPr id="17" name="Freeform: Shape 51">
            <a:extLst>
              <a:ext uri="{FF2B5EF4-FFF2-40B4-BE49-F238E27FC236}">
                <a16:creationId xmlns:a16="http://schemas.microsoft.com/office/drawing/2014/main" id="{4A781A8E-199F-1F48-C80E-B6501B563323}"/>
              </a:ext>
              <a:ext uri="{C183D7F6-B498-43B3-948B-1728B52AA6E4}">
                <adec:decorative xmlns:adec="http://schemas.microsoft.com/office/drawing/2017/decorative" val="1"/>
              </a:ext>
            </a:extLst>
          </p:cNvPr>
          <p:cNvSpPr/>
          <p:nvPr userDrawn="1"/>
        </p:nvSpPr>
        <p:spPr>
          <a:xfrm rot="5400000">
            <a:off x="10423648" y="-93866"/>
            <a:ext cx="1698615" cy="1838087"/>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1C6679A-1B60-DCCD-7295-255649B92C60}"/>
              </a:ext>
              <a:ext uri="{C183D7F6-B498-43B3-948B-1728B52AA6E4}">
                <adec:decorative xmlns:adec="http://schemas.microsoft.com/office/drawing/2017/decorative" val="1"/>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6" name="Freeform: Shape 22">
            <a:extLst>
              <a:ext uri="{FF2B5EF4-FFF2-40B4-BE49-F238E27FC236}">
                <a16:creationId xmlns:a16="http://schemas.microsoft.com/office/drawing/2014/main" id="{1C466053-4CA7-4CBB-C1D2-19FE899BEDFC}"/>
              </a:ext>
              <a:ext uri="{C183D7F6-B498-43B3-948B-1728B52AA6E4}">
                <adec:decorative xmlns:adec="http://schemas.microsoft.com/office/drawing/2017/decorative" val="1"/>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18" name="Straight Connector 17">
            <a:extLst>
              <a:ext uri="{FF2B5EF4-FFF2-40B4-BE49-F238E27FC236}">
                <a16:creationId xmlns:a16="http://schemas.microsoft.com/office/drawing/2014/main" id="{1100480F-88D3-CF82-FAF8-9527C86BCAE2}"/>
              </a:ext>
              <a:ext uri="{C183D7F6-B498-43B3-948B-1728B52AA6E4}">
                <adec:decorative xmlns:adec="http://schemas.microsoft.com/office/drawing/2017/decorative" val="1"/>
              </a:ext>
            </a:extLst>
          </p:cNvPr>
          <p:cNvCxnSpPr>
            <a:cxnSpLocks/>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
        <p:nvSpPr>
          <p:cNvPr id="5" name="Title 1">
            <a:extLst>
              <a:ext uri="{FF2B5EF4-FFF2-40B4-BE49-F238E27FC236}">
                <a16:creationId xmlns:a16="http://schemas.microsoft.com/office/drawing/2014/main" id="{05F17713-1E50-F9DA-1134-DEB4A4AEA114}"/>
              </a:ext>
            </a:extLst>
          </p:cNvPr>
          <p:cNvSpPr>
            <a:spLocks noGrp="1"/>
          </p:cNvSpPr>
          <p:nvPr>
            <p:ph type="title"/>
          </p:nvPr>
        </p:nvSpPr>
        <p:spPr>
          <a:xfrm>
            <a:off x="914400" y="914400"/>
            <a:ext cx="10360152"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05A7D8CB-7B8B-DA38-6E7E-0DAEB7D29967}"/>
              </a:ext>
            </a:extLst>
          </p:cNvPr>
          <p:cNvSpPr>
            <a:spLocks noGrp="1"/>
          </p:cNvSpPr>
          <p:nvPr>
            <p:ph sz="quarter" idx="12"/>
          </p:nvPr>
        </p:nvSpPr>
        <p:spPr>
          <a:xfrm>
            <a:off x="914399" y="2039111"/>
            <a:ext cx="2816352"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6">
            <a:extLst>
              <a:ext uri="{FF2B5EF4-FFF2-40B4-BE49-F238E27FC236}">
                <a16:creationId xmlns:a16="http://schemas.microsoft.com/office/drawing/2014/main" id="{CE441B96-235E-1744-83C7-22A1E6ED8BB3}"/>
              </a:ext>
            </a:extLst>
          </p:cNvPr>
          <p:cNvSpPr>
            <a:spLocks noGrp="1"/>
          </p:cNvSpPr>
          <p:nvPr>
            <p:ph sz="quarter" idx="13"/>
          </p:nvPr>
        </p:nvSpPr>
        <p:spPr>
          <a:xfrm>
            <a:off x="4097800" y="2039111"/>
            <a:ext cx="6949440" cy="3840480"/>
          </a:xfrm>
        </p:spPr>
        <p:txBody>
          <a:bodyPr>
            <a:normAutofit/>
          </a:bodyPr>
          <a:lstStyle>
            <a:lvl1pPr marL="228600" indent="-228600">
              <a:buFont typeface="Courier New" panose="02070309020205020404" pitchFamily="49" charset="0"/>
              <a:buChar char="o"/>
              <a:defRPr sz="200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CF605979-8A00-C008-E1AA-6AC1F9EABEAF}"/>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23617148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bg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05A86D8-26B0-1ADB-0CE2-B445D2A2866D}"/>
              </a:ext>
              <a:ext uri="{C183D7F6-B498-43B3-948B-1728B52AA6E4}">
                <adec:decorative xmlns:adec="http://schemas.microsoft.com/office/drawing/2017/decorative" val="1"/>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 uri="{C183D7F6-B498-43B3-948B-1728B52AA6E4}">
                <adec:decorative xmlns:adec="http://schemas.microsoft.com/office/drawing/2017/decorative" val="1"/>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6" name="Content Placeholder 6">
            <a:extLst>
              <a:ext uri="{FF2B5EF4-FFF2-40B4-BE49-F238E27FC236}">
                <a16:creationId xmlns:a16="http://schemas.microsoft.com/office/drawing/2014/main" id="{1B0F4867-5345-BF6B-3402-DEEC3D2DDF90}"/>
              </a:ext>
            </a:extLst>
          </p:cNvPr>
          <p:cNvSpPr>
            <a:spLocks noGrp="1"/>
          </p:cNvSpPr>
          <p:nvPr>
            <p:ph sz="quarter" idx="13"/>
          </p:nvPr>
        </p:nvSpPr>
        <p:spPr>
          <a:xfrm>
            <a:off x="914399" y="2039111"/>
            <a:ext cx="6729984" cy="3840480"/>
          </a:xfrm>
        </p:spPr>
        <p:txBody>
          <a:bodyPr>
            <a:normAutofit/>
          </a:bodyPr>
          <a:lstStyle>
            <a:lvl1pPr marL="228600" indent="-228600">
              <a:buFont typeface="Courier New" panose="02070309020205020404" pitchFamily="49" charset="0"/>
              <a:buChar char="o"/>
              <a:defRPr sz="2000" cap="all" baseline="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Content Placeholder 6">
            <a:extLst>
              <a:ext uri="{FF2B5EF4-FFF2-40B4-BE49-F238E27FC236}">
                <a16:creationId xmlns:a16="http://schemas.microsoft.com/office/drawing/2014/main" id="{B693A8C2-EDAB-3C2B-00D3-3B9F9D64ACDC}"/>
              </a:ext>
            </a:extLst>
          </p:cNvPr>
          <p:cNvSpPr>
            <a:spLocks noGrp="1"/>
          </p:cNvSpPr>
          <p:nvPr>
            <p:ph sz="quarter" idx="12"/>
          </p:nvPr>
        </p:nvSpPr>
        <p:spPr>
          <a:xfrm>
            <a:off x="8113472" y="2039111"/>
            <a:ext cx="3163824"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4CE52DCD-6B80-A17A-B12C-76D628BAF304}"/>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94231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5">
    <p:bg>
      <p:bgPr>
        <a:solidFill>
          <a:schemeClr val="bg2"/>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CADEA8BB-3550-ABDA-99A6-455084D5D432}"/>
              </a:ext>
              <a:ext uri="{C183D7F6-B498-43B3-948B-1728B52AA6E4}">
                <adec:decorative xmlns:adec="http://schemas.microsoft.com/office/drawing/2017/decorative" val="1"/>
              </a:ext>
            </a:extLst>
          </p:cNvPr>
          <p:cNvSpPr>
            <a:spLocks/>
          </p:cNvSpPr>
          <p:nvPr userDrawn="1"/>
        </p:nvSpPr>
        <p:spPr>
          <a:xfrm>
            <a:off x="0" y="3271424"/>
            <a:ext cx="12192000" cy="3586577"/>
          </a:xfrm>
          <a:custGeom>
            <a:avLst/>
            <a:gdLst>
              <a:gd name="connsiteX0" fmla="*/ 1849560 w 12192000"/>
              <a:gd name="connsiteY0" fmla="*/ 803 h 3586577"/>
              <a:gd name="connsiteX1" fmla="*/ 2779308 w 12192000"/>
              <a:gd name="connsiteY1" fmla="*/ 191654 h 3586577"/>
              <a:gd name="connsiteX2" fmla="*/ 3529993 w 12192000"/>
              <a:gd name="connsiteY2" fmla="*/ 614650 h 3586577"/>
              <a:gd name="connsiteX3" fmla="*/ 5271921 w 12192000"/>
              <a:gd name="connsiteY3" fmla="*/ 1300408 h 3586577"/>
              <a:gd name="connsiteX4" fmla="*/ 6940105 w 12192000"/>
              <a:gd name="connsiteY4" fmla="*/ 1192018 h 3586577"/>
              <a:gd name="connsiteX5" fmla="*/ 8301823 w 12192000"/>
              <a:gd name="connsiteY5" fmla="*/ 780730 h 3586577"/>
              <a:gd name="connsiteX6" fmla="*/ 12120288 w 12192000"/>
              <a:gd name="connsiteY6" fmla="*/ 561429 h 3586577"/>
              <a:gd name="connsiteX7" fmla="*/ 12192000 w 12192000"/>
              <a:gd name="connsiteY7" fmla="*/ 591187 h 3586577"/>
              <a:gd name="connsiteX8" fmla="*/ 12192000 w 12192000"/>
              <a:gd name="connsiteY8" fmla="*/ 3586577 h 3586577"/>
              <a:gd name="connsiteX9" fmla="*/ 0 w 12192000"/>
              <a:gd name="connsiteY9" fmla="*/ 3586577 h 3586577"/>
              <a:gd name="connsiteX10" fmla="*/ 0 w 12192000"/>
              <a:gd name="connsiteY10" fmla="*/ 671712 h 3586577"/>
              <a:gd name="connsiteX11" fmla="*/ 66994 w 12192000"/>
              <a:gd name="connsiteY11" fmla="*/ 616810 h 3586577"/>
              <a:gd name="connsiteX12" fmla="*/ 314608 w 12192000"/>
              <a:gd name="connsiteY12" fmla="*/ 447849 h 3586577"/>
              <a:gd name="connsiteX13" fmla="*/ 1849560 w 12192000"/>
              <a:gd name="connsiteY13" fmla="*/ 803 h 358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3586577">
                <a:moveTo>
                  <a:pt x="1849560" y="803"/>
                </a:moveTo>
                <a:cubicBezTo>
                  <a:pt x="2158708" y="8598"/>
                  <a:pt x="2468821" y="73153"/>
                  <a:pt x="2779308" y="191654"/>
                </a:cubicBezTo>
                <a:cubicBezTo>
                  <a:pt x="3056080" y="297323"/>
                  <a:pt x="3289358" y="460148"/>
                  <a:pt x="3529993" y="614650"/>
                </a:cubicBezTo>
                <a:cubicBezTo>
                  <a:pt x="4050027" y="948769"/>
                  <a:pt x="4615367" y="1204778"/>
                  <a:pt x="5271921" y="1300408"/>
                </a:cubicBezTo>
                <a:cubicBezTo>
                  <a:pt x="5824636"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3586577"/>
                </a:lnTo>
                <a:lnTo>
                  <a:pt x="0" y="3586577"/>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F0A8F0DB-3D3D-DC0F-84AC-4386B58AD6E5}"/>
              </a:ext>
              <a:ext uri="{C183D7F6-B498-43B3-948B-1728B52AA6E4}">
                <adec:decorative xmlns:adec="http://schemas.microsoft.com/office/drawing/2017/decorative" val="1"/>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alpha val="60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7" name="Table Placeholder 4">
            <a:extLst>
              <a:ext uri="{FF2B5EF4-FFF2-40B4-BE49-F238E27FC236}">
                <a16:creationId xmlns:a16="http://schemas.microsoft.com/office/drawing/2014/main" id="{A8715227-A125-7CA3-B8F5-9D5894E8C981}"/>
              </a:ext>
            </a:extLst>
          </p:cNvPr>
          <p:cNvSpPr>
            <a:spLocks noGrp="1"/>
          </p:cNvSpPr>
          <p:nvPr>
            <p:ph type="tbl" sz="quarter" idx="14"/>
          </p:nvPr>
        </p:nvSpPr>
        <p:spPr>
          <a:xfrm>
            <a:off x="914400" y="2039111"/>
            <a:ext cx="10360025" cy="3374136"/>
          </a:xfrm>
        </p:spPr>
        <p:txBody>
          <a:bodyPr/>
          <a:lstStyle/>
          <a:p>
            <a:r>
              <a:rPr lang="en-US" dirty="0"/>
              <a:t>Click icon to add table</a:t>
            </a:r>
          </a:p>
        </p:txBody>
      </p:sp>
      <p:sp>
        <p:nvSpPr>
          <p:cNvPr id="3" name="Slide Number Placeholder 5">
            <a:extLst>
              <a:ext uri="{FF2B5EF4-FFF2-40B4-BE49-F238E27FC236}">
                <a16:creationId xmlns:a16="http://schemas.microsoft.com/office/drawing/2014/main" id="{CEC2E35B-5EFD-B330-984C-15A012C90B8A}"/>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30627489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bg2"/>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686C03E6-655F-A394-4461-7BC878C418BB}"/>
              </a:ext>
              <a:ext uri="{C183D7F6-B498-43B3-948B-1728B52AA6E4}">
                <adec:decorative xmlns:adec="http://schemas.microsoft.com/office/drawing/2017/decorative" val="1"/>
              </a:ext>
            </a:extLst>
          </p:cNvPr>
          <p:cNvSpPr/>
          <p:nvPr userDrawn="1"/>
        </p:nvSpPr>
        <p:spPr>
          <a:xfrm>
            <a:off x="-17145" y="3001406"/>
            <a:ext cx="3865902" cy="3856595"/>
          </a:xfrm>
          <a:custGeom>
            <a:avLst/>
            <a:gdLst>
              <a:gd name="connsiteX0" fmla="*/ 0 w 3865902"/>
              <a:gd name="connsiteY0" fmla="*/ 0 h 3856595"/>
              <a:gd name="connsiteX1" fmla="*/ 36224 w 3865902"/>
              <a:gd name="connsiteY1" fmla="*/ 87499 h 3856595"/>
              <a:gd name="connsiteX2" fmla="*/ 560241 w 3865902"/>
              <a:gd name="connsiteY2" fmla="*/ 881472 h 3856595"/>
              <a:gd name="connsiteX3" fmla="*/ 1285567 w 3865902"/>
              <a:gd name="connsiteY3" fmla="*/ 1323684 h 3856595"/>
              <a:gd name="connsiteX4" fmla="*/ 1971938 w 3865902"/>
              <a:gd name="connsiteY4" fmla="*/ 1550422 h 3856595"/>
              <a:gd name="connsiteX5" fmla="*/ 3782327 w 3865902"/>
              <a:gd name="connsiteY5" fmla="*/ 2888188 h 3856595"/>
              <a:gd name="connsiteX6" fmla="*/ 3865611 w 3865902"/>
              <a:gd name="connsiteY6" fmla="*/ 3435831 h 3856595"/>
              <a:gd name="connsiteX7" fmla="*/ 3805121 w 3865902"/>
              <a:gd name="connsiteY7" fmla="*/ 3842880 h 3856595"/>
              <a:gd name="connsiteX8" fmla="*/ 3800674 w 3865902"/>
              <a:gd name="connsiteY8" fmla="*/ 3856595 h 3856595"/>
              <a:gd name="connsiteX9" fmla="*/ 0 w 3865902"/>
              <a:gd name="connsiteY9" fmla="*/ 3856595 h 3856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65902" h="3856595">
                <a:moveTo>
                  <a:pt x="0" y="0"/>
                </a:moveTo>
                <a:lnTo>
                  <a:pt x="36224" y="87499"/>
                </a:lnTo>
                <a:cubicBezTo>
                  <a:pt x="154868" y="378336"/>
                  <a:pt x="315166" y="649927"/>
                  <a:pt x="560241" y="881472"/>
                </a:cubicBezTo>
                <a:cubicBezTo>
                  <a:pt x="766493" y="1076486"/>
                  <a:pt x="1013912" y="1216159"/>
                  <a:pt x="1285567" y="1323684"/>
                </a:cubicBezTo>
                <a:cubicBezTo>
                  <a:pt x="1588934" y="1443752"/>
                  <a:pt x="1777483" y="1493740"/>
                  <a:pt x="1971938" y="1550422"/>
                </a:cubicBezTo>
                <a:cubicBezTo>
                  <a:pt x="2188057" y="1613391"/>
                  <a:pt x="3470229" y="1987236"/>
                  <a:pt x="3782327" y="2888188"/>
                </a:cubicBezTo>
                <a:cubicBezTo>
                  <a:pt x="3866366" y="3130827"/>
                  <a:pt x="3867057" y="3372562"/>
                  <a:pt x="3865611" y="3435831"/>
                </a:cubicBezTo>
                <a:cubicBezTo>
                  <a:pt x="3862378" y="3575611"/>
                  <a:pt x="3840731" y="3710985"/>
                  <a:pt x="3805121" y="3842880"/>
                </a:cubicBezTo>
                <a:lnTo>
                  <a:pt x="3800674" y="3856595"/>
                </a:lnTo>
                <a:lnTo>
                  <a:pt x="0" y="3856595"/>
                </a:ln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BF7A62BA-11D3-585A-8CBD-5E0FB4DE522D}"/>
              </a:ext>
              <a:ext uri="{C183D7F6-B498-43B3-948B-1728B52AA6E4}">
                <adec:decorative xmlns:adec="http://schemas.microsoft.com/office/drawing/2017/decorative" val="1"/>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 uri="{C183D7F6-B498-43B3-948B-1728B52AA6E4}">
                <adec:decorative xmlns:adec="http://schemas.microsoft.com/office/drawing/2017/decorative" val="1"/>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userDrawn="1">
            <p:ph type="ctrTitle" hasCustomPrompt="1"/>
          </p:nvPr>
        </p:nvSpPr>
        <p:spPr>
          <a:xfrm>
            <a:off x="914400" y="914400"/>
            <a:ext cx="5641848" cy="5029200"/>
          </a:xfrm>
        </p:spPr>
        <p:txBody>
          <a:bodyPr anchor="ctr"/>
          <a:lstStyle>
            <a:lvl1pPr algn="l">
              <a:defRPr sz="4800"/>
            </a:lvl1pPr>
          </a:lstStyle>
          <a:p>
            <a:r>
              <a:rPr lang="en-US" dirty="0"/>
              <a:t>click to add title</a:t>
            </a:r>
          </a:p>
        </p:txBody>
      </p:sp>
      <p:sp>
        <p:nvSpPr>
          <p:cNvPr id="3" name="Content Placeholder 6">
            <a:extLst>
              <a:ext uri="{FF2B5EF4-FFF2-40B4-BE49-F238E27FC236}">
                <a16:creationId xmlns:a16="http://schemas.microsoft.com/office/drawing/2014/main" id="{436A1765-4F66-C345-840A-D6C73BD96BB8}"/>
              </a:ext>
            </a:extLst>
          </p:cNvPr>
          <p:cNvSpPr>
            <a:spLocks noGrp="1"/>
          </p:cNvSpPr>
          <p:nvPr>
            <p:ph sz="quarter" idx="13"/>
          </p:nvPr>
        </p:nvSpPr>
        <p:spPr>
          <a:xfrm>
            <a:off x="6848856" y="914400"/>
            <a:ext cx="3867912" cy="5029200"/>
          </a:xfrm>
        </p:spPr>
        <p:txBody>
          <a:bodyPr anchor="ctr">
            <a:normAutofit/>
          </a:bodyPr>
          <a:lstStyle>
            <a:lvl1pPr marL="0" indent="0">
              <a:buFont typeface="Courier New" panose="02070309020205020404" pitchFamily="49" charset="0"/>
              <a:buNone/>
              <a:defRPr sz="2000" cap="all" baseline="0"/>
            </a:lvl1pPr>
            <a:lvl2pPr marL="0" indent="0">
              <a:spcBef>
                <a:spcPts val="1000"/>
              </a:spcBef>
              <a:buFont typeface="Courier New" panose="02070309020205020404" pitchFamily="49" charset="0"/>
              <a:buNone/>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57158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DCC72F6-C144-5508-40C5-E1B3FC085B94}"/>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4" name="Freeform: Shape 3">
              <a:extLst>
                <a:ext uri="{FF2B5EF4-FFF2-40B4-BE49-F238E27FC236}">
                  <a16:creationId xmlns:a16="http://schemas.microsoft.com/office/drawing/2014/main" id="{FF76D2EA-2C6E-B0B2-DC0D-F9EF636E5856}"/>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5" name="Freeform: Shape 4">
              <a:extLst>
                <a:ext uri="{FF2B5EF4-FFF2-40B4-BE49-F238E27FC236}">
                  <a16:creationId xmlns:a16="http://schemas.microsoft.com/office/drawing/2014/main" id="{90315871-F40F-D512-8E3F-B40F36BD4224}"/>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Freeform: Shape 5">
            <a:extLst>
              <a:ext uri="{FF2B5EF4-FFF2-40B4-BE49-F238E27FC236}">
                <a16:creationId xmlns:a16="http://schemas.microsoft.com/office/drawing/2014/main" id="{10C11C1A-EFCF-278A-D083-93F07D4DEA67}"/>
              </a:ext>
              <a:ext uri="{C183D7F6-B498-43B3-948B-1728B52AA6E4}">
                <adec:decorative xmlns:adec="http://schemas.microsoft.com/office/drawing/2017/decorative" val="1"/>
              </a:ext>
            </a:extLst>
          </p:cNvPr>
          <p:cNvSpPr/>
          <p:nvPr userDrawn="1"/>
        </p:nvSpPr>
        <p:spPr>
          <a:xfrm rot="10800000">
            <a:off x="10332231" y="4321742"/>
            <a:ext cx="1859768" cy="253625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Slide Number Placeholder 5">
            <a:extLst>
              <a:ext uri="{FF2B5EF4-FFF2-40B4-BE49-F238E27FC236}">
                <a16:creationId xmlns:a16="http://schemas.microsoft.com/office/drawing/2014/main" id="{5B1E4400-E511-F21B-0AFD-0D362BA52FF0}"/>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l">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021782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2">
    <p:bg>
      <p:bgPr>
        <a:solidFill>
          <a:schemeClr val="bg2"/>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41984E2-3225-05D3-3A3D-9D5F5840ED60}"/>
              </a:ext>
              <a:ext uri="{C183D7F6-B498-43B3-948B-1728B52AA6E4}">
                <adec:decorative xmlns:adec="http://schemas.microsoft.com/office/drawing/2017/decorative" val="1"/>
              </a:ext>
            </a:extLst>
          </p:cNvPr>
          <p:cNvSpPr/>
          <p:nvPr userDrawn="1"/>
        </p:nvSpPr>
        <p:spPr>
          <a:xfrm>
            <a:off x="-10955" y="0"/>
            <a:ext cx="6558260" cy="6858000"/>
          </a:xfrm>
          <a:custGeom>
            <a:avLst/>
            <a:gdLst>
              <a:gd name="connsiteX0" fmla="*/ 0 w 6558260"/>
              <a:gd name="connsiteY0" fmla="*/ 0 h 6858000"/>
              <a:gd name="connsiteX1" fmla="*/ 5115438 w 6558260"/>
              <a:gd name="connsiteY1" fmla="*/ 0 h 6858000"/>
              <a:gd name="connsiteX2" fmla="*/ 5238365 w 6558260"/>
              <a:gd name="connsiteY2" fmla="*/ 66359 h 6858000"/>
              <a:gd name="connsiteX3" fmla="*/ 6291520 w 6558260"/>
              <a:gd name="connsiteY3" fmla="*/ 1269725 h 6858000"/>
              <a:gd name="connsiteX4" fmla="*/ 6458331 w 6558260"/>
              <a:gd name="connsiteY4" fmla="*/ 3184523 h 6858000"/>
              <a:gd name="connsiteX5" fmla="*/ 5040408 w 6558260"/>
              <a:gd name="connsiteY5" fmla="*/ 4821851 h 6858000"/>
              <a:gd name="connsiteX6" fmla="*/ 4308904 w 6558260"/>
              <a:gd name="connsiteY6" fmla="*/ 5001158 h 6858000"/>
              <a:gd name="connsiteX7" fmla="*/ 2788379 w 6558260"/>
              <a:gd name="connsiteY7" fmla="*/ 5605778 h 6858000"/>
              <a:gd name="connsiteX8" fmla="*/ 1789804 w 6558260"/>
              <a:gd name="connsiteY8" fmla="*/ 6672529 h 6858000"/>
              <a:gd name="connsiteX9" fmla="*/ 1681243 w 6558260"/>
              <a:gd name="connsiteY9" fmla="*/ 6840787 h 6858000"/>
              <a:gd name="connsiteX10" fmla="*/ 1670576 w 6558260"/>
              <a:gd name="connsiteY10" fmla="*/ 6858000 h 6858000"/>
              <a:gd name="connsiteX11" fmla="*/ 0 w 655826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8260" h="6858000">
                <a:moveTo>
                  <a:pt x="0" y="0"/>
                </a:moveTo>
                <a:lnTo>
                  <a:pt x="5115438" y="0"/>
                </a:lnTo>
                <a:lnTo>
                  <a:pt x="5238365" y="66359"/>
                </a:lnTo>
                <a:cubicBezTo>
                  <a:pt x="5682224" y="338566"/>
                  <a:pt x="6040902" y="730462"/>
                  <a:pt x="6291520" y="1269725"/>
                </a:cubicBezTo>
                <a:cubicBezTo>
                  <a:pt x="6564184" y="1856367"/>
                  <a:pt x="6642164" y="2496371"/>
                  <a:pt x="6458331" y="3184523"/>
                </a:cubicBezTo>
                <a:cubicBezTo>
                  <a:pt x="6242848" y="3991449"/>
                  <a:pt x="5757187" y="4528124"/>
                  <a:pt x="5040408" y="4821851"/>
                </a:cubicBezTo>
                <a:cubicBezTo>
                  <a:pt x="4800781" y="4920015"/>
                  <a:pt x="4554699" y="4955733"/>
                  <a:pt x="4308904" y="5001158"/>
                </a:cubicBezTo>
                <a:cubicBezTo>
                  <a:pt x="3777583" y="5099178"/>
                  <a:pt x="3264096" y="5274085"/>
                  <a:pt x="2788379" y="5605778"/>
                </a:cubicBezTo>
                <a:cubicBezTo>
                  <a:pt x="2387773" y="5884873"/>
                  <a:pt x="2065959" y="6252666"/>
                  <a:pt x="1789804" y="6672529"/>
                </a:cubicBezTo>
                <a:cubicBezTo>
                  <a:pt x="1751257" y="6731138"/>
                  <a:pt x="1715181" y="6787110"/>
                  <a:pt x="1681243" y="6840787"/>
                </a:cubicBezTo>
                <a:lnTo>
                  <a:pt x="167057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070813B7-403A-9A3E-5E5C-44C1680DE4C3}"/>
              </a:ext>
              <a:ext uri="{C183D7F6-B498-43B3-948B-1728B52AA6E4}">
                <adec:decorative xmlns:adec="http://schemas.microsoft.com/office/drawing/2017/decorative" val="1"/>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 uri="{C183D7F6-B498-43B3-948B-1728B52AA6E4}">
                <adec:decorative xmlns:adec="http://schemas.microsoft.com/office/drawing/2017/decorative" val="1"/>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 uri="{C183D7F6-B498-43B3-948B-1728B52AA6E4}">
                <adec:decorative xmlns:adec="http://schemas.microsoft.com/office/drawing/2017/decorative" val="1"/>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1001467" y="914400"/>
            <a:ext cx="5641848" cy="5029200"/>
          </a:xfrm>
        </p:spPr>
        <p:txBody>
          <a:bodyPr anchor="ctr" anchorCtr="0"/>
          <a:lstStyle>
            <a:lvl1pPr algn="l">
              <a:defRPr sz="320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hasCustomPrompt="1"/>
          </p:nvPr>
        </p:nvSpPr>
        <p:spPr>
          <a:xfrm>
            <a:off x="6868956" y="1143000"/>
            <a:ext cx="4190999" cy="4679830"/>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057562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2">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6890132-DB42-A903-1EAB-CA29D3F04340}"/>
              </a:ext>
            </a:extLst>
          </p:cNvPr>
          <p:cNvSpPr>
            <a:spLocks noGrp="1"/>
          </p:cNvSpPr>
          <p:nvPr>
            <p:ph type="title" hasCustomPrompt="1"/>
          </p:nvPr>
        </p:nvSpPr>
        <p:spPr>
          <a:xfrm>
            <a:off x="914400" y="914400"/>
            <a:ext cx="5641848" cy="5029200"/>
          </a:xfrm>
        </p:spPr>
        <p:txBody>
          <a:bodyPr anchor="ctr"/>
          <a:lstStyle>
            <a:lvl1pPr>
              <a:lnSpc>
                <a:spcPct val="75000"/>
              </a:lnSpc>
              <a:defRPr sz="4800"/>
            </a:lvl1pPr>
          </a:lstStyle>
          <a:p>
            <a:r>
              <a:rPr lang="en-US" dirty="0"/>
              <a:t>click to add title</a:t>
            </a:r>
          </a:p>
        </p:txBody>
      </p:sp>
      <p:pic>
        <p:nvPicPr>
          <p:cNvPr id="9" name="Picture 8">
            <a:extLst>
              <a:ext uri="{FF2B5EF4-FFF2-40B4-BE49-F238E27FC236}">
                <a16:creationId xmlns:a16="http://schemas.microsoft.com/office/drawing/2014/main" id="{B5ED90D1-D640-D115-6711-35DE812FC014}"/>
              </a:ext>
              <a:ext uri="{C183D7F6-B498-43B3-948B-1728B52AA6E4}">
                <adec:decorative xmlns:adec="http://schemas.microsoft.com/office/drawing/2017/decorative" val="1"/>
              </a:ext>
            </a:extLst>
          </p:cNvPr>
          <p:cNvPicPr>
            <a:picLocks noChangeAspect="1"/>
          </p:cNvPicPr>
          <p:nvPr userDrawn="1"/>
        </p:nvPicPr>
        <p:blipFill rotWithShape="1">
          <a:blip r:embed="rId2">
            <a:alphaModFix/>
          </a:blip>
          <a:srcRect r="30186" b="9728"/>
          <a:stretch/>
        </p:blipFill>
        <p:spPr>
          <a:xfrm>
            <a:off x="6768197" y="1875319"/>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 uri="{C183D7F6-B498-43B3-948B-1728B52AA6E4}">
                <adec:decorative xmlns:adec="http://schemas.microsoft.com/office/drawing/2017/decorative" val="1"/>
              </a:ext>
            </a:extLst>
          </p:cNvPr>
          <p:cNvSpPr/>
          <p:nvPr userDrawn="1"/>
        </p:nvSpPr>
        <p:spPr>
          <a:xfrm>
            <a:off x="6867286" y="1"/>
            <a:ext cx="5324716" cy="6417732"/>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401941" y="0"/>
            <a:ext cx="4790059" cy="6587067"/>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t">
            <a:no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365971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1">
    <p:bg>
      <p:bgPr>
        <a:solidFill>
          <a:schemeClr val="bg2"/>
        </a:soli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24A04BE-9BA3-80DD-EE68-A8B8BA08532B}"/>
              </a:ext>
              <a:ext uri="{C183D7F6-B498-43B3-948B-1728B52AA6E4}">
                <adec:decorative xmlns:adec="http://schemas.microsoft.com/office/drawing/2017/decorative" val="1"/>
              </a:ext>
            </a:extLst>
          </p:cNvPr>
          <p:cNvSpPr/>
          <p:nvPr userDrawn="1"/>
        </p:nvSpPr>
        <p:spPr>
          <a:xfrm>
            <a:off x="6918777" y="0"/>
            <a:ext cx="5288935" cy="6857999"/>
          </a:xfrm>
          <a:custGeom>
            <a:avLst/>
            <a:gdLst>
              <a:gd name="connsiteX0" fmla="*/ 5288935 w 5288935"/>
              <a:gd name="connsiteY0" fmla="*/ 5846993 h 6857999"/>
              <a:gd name="connsiteX1" fmla="*/ 5288935 w 5288935"/>
              <a:gd name="connsiteY1" fmla="*/ 6857999 h 6857999"/>
              <a:gd name="connsiteX2" fmla="*/ 4837168 w 5288935"/>
              <a:gd name="connsiteY2" fmla="*/ 6857999 h 6857999"/>
              <a:gd name="connsiteX3" fmla="*/ 4970284 w 5288935"/>
              <a:gd name="connsiteY3" fmla="*/ 6566499 h 6857999"/>
              <a:gd name="connsiteX4" fmla="*/ 5151893 w 5288935"/>
              <a:gd name="connsiteY4" fmla="*/ 6167371 h 6857999"/>
              <a:gd name="connsiteX5" fmla="*/ 13164 w 5288935"/>
              <a:gd name="connsiteY5" fmla="*/ 0 h 6857999"/>
              <a:gd name="connsiteX6" fmla="*/ 5288935 w 5288935"/>
              <a:gd name="connsiteY6" fmla="*/ 0 h 6857999"/>
              <a:gd name="connsiteX7" fmla="*/ 5288935 w 5288935"/>
              <a:gd name="connsiteY7" fmla="*/ 3411849 h 6857999"/>
              <a:gd name="connsiteX8" fmla="*/ 5247557 w 5288935"/>
              <a:gd name="connsiteY8" fmla="*/ 3366169 h 6857999"/>
              <a:gd name="connsiteX9" fmla="*/ 333189 w 5288935"/>
              <a:gd name="connsiteY9" fmla="*/ 1342399 h 6857999"/>
              <a:gd name="connsiteX10" fmla="*/ 10627 w 5288935"/>
              <a:gd name="connsiteY10"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8935" h="6857999">
                <a:moveTo>
                  <a:pt x="5288935" y="5846993"/>
                </a:moveTo>
                <a:lnTo>
                  <a:pt x="5288935" y="6857999"/>
                </a:lnTo>
                <a:lnTo>
                  <a:pt x="4837168" y="6857999"/>
                </a:lnTo>
                <a:lnTo>
                  <a:pt x="4970284" y="6566499"/>
                </a:lnTo>
                <a:cubicBezTo>
                  <a:pt x="5031407" y="6433649"/>
                  <a:pt x="5092600" y="6300408"/>
                  <a:pt x="5151893" y="6167371"/>
                </a:cubicBezTo>
                <a:close/>
                <a:moveTo>
                  <a:pt x="13164" y="0"/>
                </a:moveTo>
                <a:lnTo>
                  <a:pt x="5288935" y="0"/>
                </a:lnTo>
                <a:lnTo>
                  <a:pt x="5288935" y="3411849"/>
                </a:lnTo>
                <a:lnTo>
                  <a:pt x="5247557" y="3366169"/>
                </a:lnTo>
                <a:cubicBezTo>
                  <a:pt x="4159360" y="2292541"/>
                  <a:pt x="1405487" y="3120418"/>
                  <a:pt x="333189" y="1342399"/>
                </a:cubicBezTo>
                <a:cubicBezTo>
                  <a:pt x="249159" y="1202652"/>
                  <a:pt x="-60917" y="673160"/>
                  <a:pt x="10627" y="17156"/>
                </a:cubicBezTo>
                <a:close/>
              </a:path>
            </a:pathLst>
          </a:custGeom>
          <a:solidFill>
            <a:schemeClr val="accent4">
              <a:alpha val="50242"/>
            </a:schemeClr>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 uri="{C183D7F6-B498-43B3-948B-1728B52AA6E4}">
                <adec:decorative xmlns:adec="http://schemas.microsoft.com/office/drawing/2017/decorative" val="1"/>
              </a:ext>
            </a:extLst>
          </p:cNvPr>
          <p:cNvSpPr/>
          <p:nvPr userDrawn="1"/>
        </p:nvSpPr>
        <p:spPr>
          <a:xfrm rot="10800000" flipH="1">
            <a:off x="0" y="-26179"/>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 uri="{C183D7F6-B498-43B3-948B-1728B52AA6E4}">
                <adec:decorative xmlns:adec="http://schemas.microsoft.com/office/drawing/2017/decorative" val="1"/>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852384F4-F6AD-F668-A66B-AEFD70995F3B}"/>
              </a:ext>
            </a:extLst>
          </p:cNvPr>
          <p:cNvSpPr>
            <a:spLocks noGrp="1"/>
          </p:cNvSpPr>
          <p:nvPr>
            <p:ph type="title" hasCustomPrompt="1"/>
          </p:nvPr>
        </p:nvSpPr>
        <p:spPr>
          <a:xfrm>
            <a:off x="5827205" y="914400"/>
            <a:ext cx="5449824" cy="3538728"/>
          </a:xfrm>
        </p:spPr>
        <p:txBody>
          <a:bodyPr anchor="b"/>
          <a:lstStyle>
            <a:lvl1pPr>
              <a:lnSpc>
                <a:spcPct val="75000"/>
              </a:lnSpc>
              <a:defRPr sz="4800">
                <a:solidFill>
                  <a:schemeClr val="tx1"/>
                </a:solidFill>
              </a:defRPr>
            </a:lvl1pPr>
          </a:lstStyle>
          <a:p>
            <a:r>
              <a:rPr lang="en-US" dirty="0"/>
              <a:t>click to add title</a:t>
            </a:r>
          </a:p>
        </p:txBody>
      </p:sp>
      <p:sp>
        <p:nvSpPr>
          <p:cNvPr id="5" name="Picture Placeholder 4">
            <a:extLst>
              <a:ext uri="{FF2B5EF4-FFF2-40B4-BE49-F238E27FC236}">
                <a16:creationId xmlns:a16="http://schemas.microsoft.com/office/drawing/2014/main" id="{1AA0A37B-4C20-7766-0623-4E06EA6A5C83}"/>
              </a:ext>
            </a:extLst>
          </p:cNvPr>
          <p:cNvSpPr>
            <a:spLocks noGrp="1"/>
          </p:cNvSpPr>
          <p:nvPr>
            <p:ph type="pic" sz="quarter" idx="11"/>
          </p:nvPr>
        </p:nvSpPr>
        <p:spPr>
          <a:xfrm>
            <a:off x="-1" y="261780"/>
            <a:ext cx="5046134" cy="6596220"/>
          </a:xfrm>
          <a:custGeom>
            <a:avLst/>
            <a:gdLst>
              <a:gd name="connsiteX0" fmla="*/ 184819 w 5046134"/>
              <a:gd name="connsiteY0" fmla="*/ 2431 h 6596220"/>
              <a:gd name="connsiteX1" fmla="*/ 3414011 w 5046134"/>
              <a:gd name="connsiteY1" fmla="*/ 979324 h 6596220"/>
              <a:gd name="connsiteX2" fmla="*/ 5034288 w 5046134"/>
              <a:gd name="connsiteY2" fmla="*/ 4832904 h 6596220"/>
              <a:gd name="connsiteX3" fmla="*/ 5046134 w 5046134"/>
              <a:gd name="connsiteY3" fmla="*/ 5085904 h 6596220"/>
              <a:gd name="connsiteX4" fmla="*/ 5046134 w 5046134"/>
              <a:gd name="connsiteY4" fmla="*/ 5736037 h 6596220"/>
              <a:gd name="connsiteX5" fmla="*/ 5031481 w 5046134"/>
              <a:gd name="connsiteY5" fmla="*/ 6021198 h 6596220"/>
              <a:gd name="connsiteX6" fmla="*/ 4991180 w 5046134"/>
              <a:gd name="connsiteY6" fmla="*/ 6417518 h 6596220"/>
              <a:gd name="connsiteX7" fmla="*/ 4964840 w 5046134"/>
              <a:gd name="connsiteY7" fmla="*/ 6596220 h 6596220"/>
              <a:gd name="connsiteX8" fmla="*/ 0 w 5046134"/>
              <a:gd name="connsiteY8" fmla="*/ 6596220 h 6596220"/>
              <a:gd name="connsiteX9" fmla="*/ 0 w 5046134"/>
              <a:gd name="connsiteY9" fmla="*/ 11979 h 659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6134" h="6596220">
                <a:moveTo>
                  <a:pt x="184819" y="2431"/>
                </a:moveTo>
                <a:cubicBezTo>
                  <a:pt x="1439107" y="-30530"/>
                  <a:pt x="2603639" y="270589"/>
                  <a:pt x="3414011" y="979324"/>
                </a:cubicBezTo>
                <a:cubicBezTo>
                  <a:pt x="4354193" y="1801574"/>
                  <a:pt x="4922268" y="3264010"/>
                  <a:pt x="5034288" y="4832904"/>
                </a:cubicBezTo>
                <a:lnTo>
                  <a:pt x="5046134" y="5085904"/>
                </a:lnTo>
                <a:lnTo>
                  <a:pt x="5046134" y="5736037"/>
                </a:lnTo>
                <a:lnTo>
                  <a:pt x="5031481" y="6021198"/>
                </a:lnTo>
                <a:cubicBezTo>
                  <a:pt x="5021376" y="6153595"/>
                  <a:pt x="5007959" y="6285805"/>
                  <a:pt x="4991180" y="6417518"/>
                </a:cubicBezTo>
                <a:lnTo>
                  <a:pt x="4964840" y="6596220"/>
                </a:lnTo>
                <a:lnTo>
                  <a:pt x="0" y="6596220"/>
                </a:lnTo>
                <a:lnTo>
                  <a:pt x="0" y="11979"/>
                </a:lnTo>
                <a:close/>
              </a:path>
            </a:pathLst>
          </a:custGeom>
          <a:solidFill>
            <a:schemeClr val="bg2"/>
          </a:solidFill>
        </p:spPr>
        <p:txBody>
          <a:bodyPr wrap="square" tIns="914400">
            <a:noAutofit/>
          </a:bodyPr>
          <a:lstStyle>
            <a:lvl1pPr marL="0" indent="0">
              <a:buNone/>
              <a:defRPr sz="2000">
                <a:solidFill>
                  <a:schemeClr val="tx1"/>
                </a:solidFill>
              </a:defRPr>
            </a:lvl1pPr>
          </a:lstStyle>
          <a:p>
            <a:r>
              <a:rPr lang="en-US" dirty="0"/>
              <a:t>Click icon to add picture</a:t>
            </a:r>
          </a:p>
        </p:txBody>
      </p:sp>
      <p:sp>
        <p:nvSpPr>
          <p:cNvPr id="9" name="Content Placeholder 2">
            <a:extLst>
              <a:ext uri="{FF2B5EF4-FFF2-40B4-BE49-F238E27FC236}">
                <a16:creationId xmlns:a16="http://schemas.microsoft.com/office/drawing/2014/main" id="{83E1E65B-8F03-21A6-6A59-95F0691D8856}"/>
              </a:ext>
            </a:extLst>
          </p:cNvPr>
          <p:cNvSpPr>
            <a:spLocks noGrp="1"/>
          </p:cNvSpPr>
          <p:nvPr>
            <p:ph idx="10" hasCustomPrompt="1"/>
          </p:nvPr>
        </p:nvSpPr>
        <p:spPr>
          <a:xfrm>
            <a:off x="5827204" y="4681728"/>
            <a:ext cx="5449824" cy="1280160"/>
          </a:xfrm>
        </p:spPr>
        <p:txBody>
          <a:bodyPr>
            <a:noAutofit/>
          </a:bodyPr>
          <a:lstStyle>
            <a:lvl1pPr marL="0" indent="0">
              <a:buFont typeface="Courier New" panose="02070309020205020404" pitchFamily="49" charset="0"/>
              <a:buNone/>
              <a:defRPr sz="2400" b="0" cap="all" baseline="0"/>
            </a:lvl1pPr>
            <a:lvl2pPr>
              <a:defRPr sz="2400"/>
            </a:lvl2pPr>
            <a:lvl3pPr>
              <a:defRPr sz="2400"/>
            </a:lvl3pPr>
            <a:lvl4pPr>
              <a:defRPr sz="2400"/>
            </a:lvl4pPr>
            <a:lvl5pPr>
              <a:defRPr sz="2400"/>
            </a:lvl5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7">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8639877-C4A6-4E44-C600-FE3C6CD5F187}"/>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9" name="Freeform: Shape 8">
              <a:extLst>
                <a:ext uri="{FF2B5EF4-FFF2-40B4-BE49-F238E27FC236}">
                  <a16:creationId xmlns:a16="http://schemas.microsoft.com/office/drawing/2014/main" id="{F0439AA5-A7EE-A20E-BB67-D356776D0B21}"/>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9">
              <a:extLst>
                <a:ext uri="{FF2B5EF4-FFF2-40B4-BE49-F238E27FC236}">
                  <a16:creationId xmlns:a16="http://schemas.microsoft.com/office/drawing/2014/main" id="{39E752F7-61F0-6779-9E8E-3541BFF7D2CF}"/>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Title 1">
            <a:extLst>
              <a:ext uri="{FF2B5EF4-FFF2-40B4-BE49-F238E27FC236}">
                <a16:creationId xmlns:a16="http://schemas.microsoft.com/office/drawing/2014/main" id="{FA7EBEDF-950A-F10B-DA20-24FB521457FC}"/>
              </a:ext>
            </a:extLst>
          </p:cNvPr>
          <p:cNvSpPr>
            <a:spLocks noGrp="1"/>
          </p:cNvSpPr>
          <p:nvPr>
            <p:ph type="title" hasCustomPrompt="1"/>
          </p:nvPr>
        </p:nvSpPr>
        <p:spPr>
          <a:xfrm>
            <a:off x="914400" y="914400"/>
            <a:ext cx="7534656" cy="914400"/>
          </a:xfrm>
        </p:spPr>
        <p:txBody>
          <a:bodyPr anchor="b" anchorCtr="0"/>
          <a:lstStyle>
            <a:lvl1pPr>
              <a:defRPr sz="3200"/>
            </a:lvl1pPr>
          </a:lstStyle>
          <a:p>
            <a:r>
              <a:rPr lang="en-US" dirty="0"/>
              <a:t>click to add title</a:t>
            </a:r>
          </a:p>
        </p:txBody>
      </p:sp>
      <p:sp>
        <p:nvSpPr>
          <p:cNvPr id="12" name="Freeform 11">
            <a:extLst>
              <a:ext uri="{FF2B5EF4-FFF2-40B4-BE49-F238E27FC236}">
                <a16:creationId xmlns:a16="http://schemas.microsoft.com/office/drawing/2014/main" id="{6FD0E545-8D0D-B848-836A-23CEBCD6B0A5}"/>
              </a:ext>
              <a:ext uri="{C183D7F6-B498-43B3-948B-1728B52AA6E4}">
                <adec:decorative xmlns:adec="http://schemas.microsoft.com/office/drawing/2017/decorative" val="1"/>
              </a:ext>
            </a:extLst>
          </p:cNvPr>
          <p:cNvSpPr/>
          <p:nvPr userDrawn="1"/>
        </p:nvSpPr>
        <p:spPr>
          <a:xfrm rot="10800000">
            <a:off x="-1" y="5010313"/>
            <a:ext cx="3307890" cy="1876021"/>
          </a:xfrm>
          <a:custGeom>
            <a:avLst/>
            <a:gdLst>
              <a:gd name="connsiteX0" fmla="*/ 3307890 w 3307890"/>
              <a:gd name="connsiteY0" fmla="*/ 1876021 h 1876021"/>
              <a:gd name="connsiteX1" fmla="*/ 3062737 w 3307890"/>
              <a:gd name="connsiteY1" fmla="*/ 1792455 h 1876021"/>
              <a:gd name="connsiteX2" fmla="*/ 56315 w 3307890"/>
              <a:gd name="connsiteY2" fmla="*/ 110172 h 1876021"/>
              <a:gd name="connsiteX3" fmla="*/ 0 w 3307890"/>
              <a:gd name="connsiteY3" fmla="*/ 0 h 1876021"/>
              <a:gd name="connsiteX4" fmla="*/ 3307890 w 3307890"/>
              <a:gd name="connsiteY4" fmla="*/ 0 h 1876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7890" h="1876021">
                <a:moveTo>
                  <a:pt x="3307890" y="1876021"/>
                </a:moveTo>
                <a:lnTo>
                  <a:pt x="3062737" y="1792455"/>
                </a:lnTo>
                <a:cubicBezTo>
                  <a:pt x="1499256" y="1257872"/>
                  <a:pt x="548396" y="895598"/>
                  <a:pt x="56315" y="110172"/>
                </a:cubicBezTo>
                <a:lnTo>
                  <a:pt x="0" y="0"/>
                </a:lnTo>
                <a:lnTo>
                  <a:pt x="3307890" y="0"/>
                </a:lnTo>
                <a:close/>
              </a:path>
            </a:pathLst>
          </a:custGeom>
          <a:solidFill>
            <a:schemeClr val="accent2">
              <a:alpha val="6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5" name="Freeform 14">
            <a:extLst>
              <a:ext uri="{FF2B5EF4-FFF2-40B4-BE49-F238E27FC236}">
                <a16:creationId xmlns:a16="http://schemas.microsoft.com/office/drawing/2014/main" id="{7114E853-6F7C-9899-77FD-0E77D0A86207}"/>
              </a:ext>
              <a:ext uri="{C183D7F6-B498-43B3-948B-1728B52AA6E4}">
                <adec:decorative xmlns:adec="http://schemas.microsoft.com/office/drawing/2017/decorative" val="1"/>
              </a:ext>
            </a:extLst>
          </p:cNvPr>
          <p:cNvSpPr/>
          <p:nvPr userDrawn="1"/>
        </p:nvSpPr>
        <p:spPr>
          <a:xfrm rot="10800000">
            <a:off x="9394047" y="4650286"/>
            <a:ext cx="1859768" cy="2207713"/>
          </a:xfrm>
          <a:custGeom>
            <a:avLst/>
            <a:gdLst>
              <a:gd name="connsiteX0" fmla="*/ 0 w 1859768"/>
              <a:gd name="connsiteY0" fmla="*/ 118614 h 2207713"/>
              <a:gd name="connsiteX1" fmla="*/ 0 w 1859768"/>
              <a:gd name="connsiteY1" fmla="*/ 29419 h 2207713"/>
              <a:gd name="connsiteX2" fmla="*/ 16244 w 1859768"/>
              <a:gd name="connsiteY2" fmla="*/ 0 h 2207713"/>
              <a:gd name="connsiteX3" fmla="*/ 68915 w 1859768"/>
              <a:gd name="connsiteY3" fmla="*/ 0 h 2207713"/>
              <a:gd name="connsiteX4" fmla="*/ 1715656 w 1859768"/>
              <a:gd name="connsiteY4" fmla="*/ 494800 h 2207713"/>
              <a:gd name="connsiteX5" fmla="*/ 1683714 w 1859768"/>
              <a:gd name="connsiteY5" fmla="*/ 491216 h 2207713"/>
              <a:gd name="connsiteX6" fmla="*/ 1337678 w 1859768"/>
              <a:gd name="connsiteY6" fmla="*/ 431097 h 2207713"/>
              <a:gd name="connsiteX7" fmla="*/ 950852 w 1859768"/>
              <a:gd name="connsiteY7" fmla="*/ 31845 h 2207713"/>
              <a:gd name="connsiteX8" fmla="*/ 938957 w 1859768"/>
              <a:gd name="connsiteY8" fmla="*/ 0 h 2207713"/>
              <a:gd name="connsiteX9" fmla="*/ 1152830 w 1859768"/>
              <a:gd name="connsiteY9" fmla="*/ 0 h 2207713"/>
              <a:gd name="connsiteX10" fmla="*/ 1267279 w 1859768"/>
              <a:gd name="connsiteY10" fmla="*/ 105940 h 2207713"/>
              <a:gd name="connsiteX11" fmla="*/ 1390620 w 1859768"/>
              <a:gd name="connsiteY11" fmla="*/ 219990 h 2207713"/>
              <a:gd name="connsiteX12" fmla="*/ 1376706 w 1859768"/>
              <a:gd name="connsiteY12" fmla="*/ 237482 h 2207713"/>
              <a:gd name="connsiteX13" fmla="*/ 1213653 w 1859768"/>
              <a:gd name="connsiteY13" fmla="*/ 110730 h 2207713"/>
              <a:gd name="connsiteX14" fmla="*/ 1013214 w 1859768"/>
              <a:gd name="connsiteY14" fmla="*/ 4927 h 2207713"/>
              <a:gd name="connsiteX15" fmla="*/ 1634702 w 1859768"/>
              <a:gd name="connsiteY15" fmla="*/ 427133 h 2207713"/>
              <a:gd name="connsiteX16" fmla="*/ 1297389 w 1859768"/>
              <a:gd name="connsiteY16" fmla="*/ 8655 h 2207713"/>
              <a:gd name="connsiteX17" fmla="*/ 1259059 w 1859768"/>
              <a:gd name="connsiteY17" fmla="*/ 0 h 2207713"/>
              <a:gd name="connsiteX18" fmla="*/ 1410415 w 1859768"/>
              <a:gd name="connsiteY18" fmla="*/ 0 h 2207713"/>
              <a:gd name="connsiteX19" fmla="*/ 1499716 w 1859768"/>
              <a:gd name="connsiteY19" fmla="*/ 66646 h 2207713"/>
              <a:gd name="connsiteX20" fmla="*/ 1637128 w 1859768"/>
              <a:gd name="connsiteY20" fmla="*/ 256403 h 2207713"/>
              <a:gd name="connsiteX21" fmla="*/ 1744255 w 1859768"/>
              <a:gd name="connsiteY21" fmla="*/ 480278 h 2207713"/>
              <a:gd name="connsiteX22" fmla="*/ 1715656 w 1859768"/>
              <a:gd name="connsiteY22" fmla="*/ 494800 h 2207713"/>
              <a:gd name="connsiteX23" fmla="*/ 118121 w 1859768"/>
              <a:gd name="connsiteY23" fmla="*/ 857786 h 2207713"/>
              <a:gd name="connsiteX24" fmla="*/ 433985 w 1859768"/>
              <a:gd name="connsiteY24" fmla="*/ 43220 h 2207713"/>
              <a:gd name="connsiteX25" fmla="*/ 374233 w 1859768"/>
              <a:gd name="connsiteY25" fmla="*/ 191214 h 2207713"/>
              <a:gd name="connsiteX26" fmla="*/ 330862 w 1859768"/>
              <a:gd name="connsiteY26" fmla="*/ 340269 h 2207713"/>
              <a:gd name="connsiteX27" fmla="*/ 304211 w 1859768"/>
              <a:gd name="connsiteY27" fmla="*/ 324744 h 2207713"/>
              <a:gd name="connsiteX28" fmla="*/ 328152 w 1859768"/>
              <a:gd name="connsiteY28" fmla="*/ 127918 h 2207713"/>
              <a:gd name="connsiteX29" fmla="*/ 118121 w 1859768"/>
              <a:gd name="connsiteY29" fmla="*/ 857786 h 2207713"/>
              <a:gd name="connsiteX30" fmla="*/ 74903 w 1859768"/>
              <a:gd name="connsiteY30" fmla="*/ 966935 h 2207713"/>
              <a:gd name="connsiteX31" fmla="*/ 69491 w 1859768"/>
              <a:gd name="connsiteY31" fmla="*/ 504187 h 2207713"/>
              <a:gd name="connsiteX32" fmla="*/ 326258 w 1859768"/>
              <a:gd name="connsiteY32" fmla="*/ 28833 h 2207713"/>
              <a:gd name="connsiteX33" fmla="*/ 351236 w 1859768"/>
              <a:gd name="connsiteY33" fmla="*/ 0 h 2207713"/>
              <a:gd name="connsiteX34" fmla="*/ 500166 w 1859768"/>
              <a:gd name="connsiteY34" fmla="*/ 0 h 2207713"/>
              <a:gd name="connsiteX35" fmla="*/ 501007 w 1859768"/>
              <a:gd name="connsiteY35" fmla="*/ 11785 h 2207713"/>
              <a:gd name="connsiteX36" fmla="*/ 245786 w 1859768"/>
              <a:gd name="connsiteY36" fmla="*/ 835475 h 2207713"/>
              <a:gd name="connsiteX37" fmla="*/ 74903 w 1859768"/>
              <a:gd name="connsiteY37" fmla="*/ 966935 h 2207713"/>
              <a:gd name="connsiteX38" fmla="*/ 1661942 w 1859768"/>
              <a:gd name="connsiteY38" fmla="*/ 1353812 h 2207713"/>
              <a:gd name="connsiteX39" fmla="*/ 1749989 w 1859768"/>
              <a:gd name="connsiteY39" fmla="*/ 1342230 h 2207713"/>
              <a:gd name="connsiteX40" fmla="*/ 1312677 w 1859768"/>
              <a:gd name="connsiteY40" fmla="*/ 968809 h 2207713"/>
              <a:gd name="connsiteX41" fmla="*/ 1232104 w 1859768"/>
              <a:gd name="connsiteY41" fmla="*/ 979836 h 2207713"/>
              <a:gd name="connsiteX42" fmla="*/ 1510925 w 1859768"/>
              <a:gd name="connsiteY42" fmla="*/ 1199562 h 2207713"/>
              <a:gd name="connsiteX43" fmla="*/ 1217072 w 1859768"/>
              <a:gd name="connsiteY43" fmla="*/ 1054216 h 2207713"/>
              <a:gd name="connsiteX44" fmla="*/ 1661942 w 1859768"/>
              <a:gd name="connsiteY44" fmla="*/ 1353812 h 2207713"/>
              <a:gd name="connsiteX45" fmla="*/ 394807 w 1859768"/>
              <a:gd name="connsiteY45" fmla="*/ 1626455 h 2207713"/>
              <a:gd name="connsiteX46" fmla="*/ 466693 w 1859768"/>
              <a:gd name="connsiteY46" fmla="*/ 1595017 h 2207713"/>
              <a:gd name="connsiteX47" fmla="*/ 650821 w 1859768"/>
              <a:gd name="connsiteY47" fmla="*/ 1077380 h 2207713"/>
              <a:gd name="connsiteX48" fmla="*/ 591587 w 1859768"/>
              <a:gd name="connsiteY48" fmla="*/ 974474 h 2207713"/>
              <a:gd name="connsiteX49" fmla="*/ 557216 w 1859768"/>
              <a:gd name="connsiteY49" fmla="*/ 1094794 h 2207713"/>
              <a:gd name="connsiteX50" fmla="*/ 486148 w 1859768"/>
              <a:gd name="connsiteY50" fmla="*/ 1388665 h 2207713"/>
              <a:gd name="connsiteX51" fmla="*/ 452079 w 1859768"/>
              <a:gd name="connsiteY51" fmla="*/ 1431607 h 2207713"/>
              <a:gd name="connsiteX52" fmla="*/ 430714 w 1859768"/>
              <a:gd name="connsiteY52" fmla="*/ 1420233 h 2207713"/>
              <a:gd name="connsiteX53" fmla="*/ 493238 w 1859768"/>
              <a:gd name="connsiteY53" fmla="*/ 1142201 h 2207713"/>
              <a:gd name="connsiteX54" fmla="*/ 394807 w 1859768"/>
              <a:gd name="connsiteY54" fmla="*/ 1626455 h 2207713"/>
              <a:gd name="connsiteX55" fmla="*/ 1315388 w 1859768"/>
              <a:gd name="connsiteY55" fmla="*/ 2115696 h 2207713"/>
              <a:gd name="connsiteX56" fmla="*/ 1031118 w 1859768"/>
              <a:gd name="connsiteY56" fmla="*/ 1312715 h 2207713"/>
              <a:gd name="connsiteX57" fmla="*/ 1129348 w 1859768"/>
              <a:gd name="connsiteY57" fmla="*/ 1549780 h 2207713"/>
              <a:gd name="connsiteX58" fmla="*/ 1248211 w 1859768"/>
              <a:gd name="connsiteY58" fmla="*/ 1771927 h 2207713"/>
              <a:gd name="connsiteX59" fmla="*/ 1198290 w 1859768"/>
              <a:gd name="connsiteY59" fmla="*/ 1766808 h 2207713"/>
              <a:gd name="connsiteX60" fmla="*/ 990681 w 1859768"/>
              <a:gd name="connsiteY60" fmla="*/ 1391341 h 2207713"/>
              <a:gd name="connsiteX61" fmla="*/ 1315388 w 1859768"/>
              <a:gd name="connsiteY61" fmla="*/ 2115696 h 2207713"/>
              <a:gd name="connsiteX62" fmla="*/ 1350109 w 1859768"/>
              <a:gd name="connsiteY62" fmla="*/ 2206800 h 2207713"/>
              <a:gd name="connsiteX63" fmla="*/ 1016305 w 1859768"/>
              <a:gd name="connsiteY63" fmla="*/ 1939402 h 2207713"/>
              <a:gd name="connsiteX64" fmla="*/ 915052 w 1859768"/>
              <a:gd name="connsiteY64" fmla="*/ 1399068 h 2207713"/>
              <a:gd name="connsiteX65" fmla="*/ 854782 w 1859768"/>
              <a:gd name="connsiteY65" fmla="*/ 932137 h 2207713"/>
              <a:gd name="connsiteX66" fmla="*/ 770773 w 1859768"/>
              <a:gd name="connsiteY66" fmla="*/ 875318 h 2207713"/>
              <a:gd name="connsiteX67" fmla="*/ 825964 w 1859768"/>
              <a:gd name="connsiteY67" fmla="*/ 823117 h 2207713"/>
              <a:gd name="connsiteX68" fmla="*/ 778651 w 1859768"/>
              <a:gd name="connsiteY68" fmla="*/ 628353 h 2207713"/>
              <a:gd name="connsiteX69" fmla="*/ 674057 w 1859768"/>
              <a:gd name="connsiteY69" fmla="*/ 806473 h 2207713"/>
              <a:gd name="connsiteX70" fmla="*/ 678691 w 1859768"/>
              <a:gd name="connsiteY70" fmla="*/ 987300 h 2207713"/>
              <a:gd name="connsiteX71" fmla="*/ 573399 w 1859768"/>
              <a:gd name="connsiteY71" fmla="*/ 1572793 h 2207713"/>
              <a:gd name="connsiteX72" fmla="*/ 448294 w 1859768"/>
              <a:gd name="connsiteY72" fmla="*/ 1671763 h 2207713"/>
              <a:gd name="connsiteX73" fmla="*/ 347341 w 1859768"/>
              <a:gd name="connsiteY73" fmla="*/ 1644762 h 2207713"/>
              <a:gd name="connsiteX74" fmla="*/ 322256 w 1859768"/>
              <a:gd name="connsiteY74" fmla="*/ 1459939 h 2207713"/>
              <a:gd name="connsiteX75" fmla="*/ 495295 w 1859768"/>
              <a:gd name="connsiteY75" fmla="*/ 1011735 h 2207713"/>
              <a:gd name="connsiteX76" fmla="*/ 631502 w 1859768"/>
              <a:gd name="connsiteY76" fmla="*/ 767246 h 2207713"/>
              <a:gd name="connsiteX77" fmla="*/ 678184 w 1859768"/>
              <a:gd name="connsiteY77" fmla="*/ 678226 h 2207713"/>
              <a:gd name="connsiteX78" fmla="*/ 718531 w 1859768"/>
              <a:gd name="connsiteY78" fmla="*/ 365894 h 2207713"/>
              <a:gd name="connsiteX79" fmla="*/ 669080 w 1859768"/>
              <a:gd name="connsiteY79" fmla="*/ 150213 h 2207713"/>
              <a:gd name="connsiteX80" fmla="*/ 639037 w 1859768"/>
              <a:gd name="connsiteY80" fmla="*/ 0 h 2207713"/>
              <a:gd name="connsiteX81" fmla="*/ 685477 w 1859768"/>
              <a:gd name="connsiteY81" fmla="*/ 0 h 2207713"/>
              <a:gd name="connsiteX82" fmla="*/ 830123 w 1859768"/>
              <a:gd name="connsiteY82" fmla="*/ 644646 h 2207713"/>
              <a:gd name="connsiteX83" fmla="*/ 868286 w 1859768"/>
              <a:gd name="connsiteY83" fmla="*/ 801231 h 2207713"/>
              <a:gd name="connsiteX84" fmla="*/ 945378 w 1859768"/>
              <a:gd name="connsiteY84" fmla="*/ 881698 h 2207713"/>
              <a:gd name="connsiteX85" fmla="*/ 1208838 w 1859768"/>
              <a:gd name="connsiteY85" fmla="*/ 919029 h 2207713"/>
              <a:gd name="connsiteX86" fmla="*/ 1753984 w 1859768"/>
              <a:gd name="connsiteY86" fmla="*/ 1208539 h 2207713"/>
              <a:gd name="connsiteX87" fmla="*/ 1859768 w 1859768"/>
              <a:gd name="connsiteY87" fmla="*/ 1390144 h 2207713"/>
              <a:gd name="connsiteX88" fmla="*/ 1607507 w 1859768"/>
              <a:gd name="connsiteY88" fmla="*/ 1402956 h 2207713"/>
              <a:gd name="connsiteX89" fmla="*/ 1298703 w 1859768"/>
              <a:gd name="connsiteY89" fmla="*/ 1257406 h 2207713"/>
              <a:gd name="connsiteX90" fmla="*/ 1164863 w 1859768"/>
              <a:gd name="connsiteY90" fmla="*/ 1082843 h 2207713"/>
              <a:gd name="connsiteX91" fmla="*/ 1010750 w 1859768"/>
              <a:gd name="connsiteY91" fmla="*/ 956586 h 2207713"/>
              <a:gd name="connsiteX92" fmla="*/ 905506 w 1859768"/>
              <a:gd name="connsiteY92" fmla="*/ 929445 h 2207713"/>
              <a:gd name="connsiteX93" fmla="*/ 994250 w 1859768"/>
              <a:gd name="connsiteY93" fmla="*/ 1187151 h 2207713"/>
              <a:gd name="connsiteX94" fmla="*/ 1063313 w 1859768"/>
              <a:gd name="connsiteY94" fmla="*/ 1241331 h 2207713"/>
              <a:gd name="connsiteX95" fmla="*/ 1403427 w 1859768"/>
              <a:gd name="connsiteY95" fmla="*/ 1675440 h 2207713"/>
              <a:gd name="connsiteX96" fmla="*/ 1412888 w 1859768"/>
              <a:gd name="connsiteY96" fmla="*/ 2013308 h 2207713"/>
              <a:gd name="connsiteX97" fmla="*/ 1370292 w 1859768"/>
              <a:gd name="connsiteY97" fmla="*/ 2202341 h 2207713"/>
              <a:gd name="connsiteX98" fmla="*/ 1350109 w 1859768"/>
              <a:gd name="connsiteY98" fmla="*/ 2206800 h 22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859768" h="2207713">
                <a:moveTo>
                  <a:pt x="0" y="118614"/>
                </a:moveTo>
                <a:lnTo>
                  <a:pt x="0" y="29419"/>
                </a:lnTo>
                <a:lnTo>
                  <a:pt x="16244" y="0"/>
                </a:lnTo>
                <a:lnTo>
                  <a:pt x="68915" y="0"/>
                </a:lnTo>
                <a:close/>
                <a:moveTo>
                  <a:pt x="1715656" y="494800"/>
                </a:moveTo>
                <a:cubicBezTo>
                  <a:pt x="1704862" y="495265"/>
                  <a:pt x="1693511" y="492713"/>
                  <a:pt x="1683714" y="491216"/>
                </a:cubicBezTo>
                <a:cubicBezTo>
                  <a:pt x="1567792" y="473756"/>
                  <a:pt x="1449925" y="461958"/>
                  <a:pt x="1337678" y="431097"/>
                </a:cubicBezTo>
                <a:cubicBezTo>
                  <a:pt x="1134061" y="375091"/>
                  <a:pt x="1009028" y="231185"/>
                  <a:pt x="950852" y="31845"/>
                </a:cubicBezTo>
                <a:lnTo>
                  <a:pt x="938957" y="0"/>
                </a:lnTo>
                <a:lnTo>
                  <a:pt x="1152830" y="0"/>
                </a:lnTo>
                <a:lnTo>
                  <a:pt x="1267279" y="105940"/>
                </a:lnTo>
                <a:cubicBezTo>
                  <a:pt x="1308707" y="144308"/>
                  <a:pt x="1349638" y="182194"/>
                  <a:pt x="1390620" y="219990"/>
                </a:cubicBezTo>
                <a:cubicBezTo>
                  <a:pt x="1386245" y="225654"/>
                  <a:pt x="1381298" y="231460"/>
                  <a:pt x="1376706" y="237482"/>
                </a:cubicBezTo>
                <a:cubicBezTo>
                  <a:pt x="1304559" y="222422"/>
                  <a:pt x="1267575" y="152885"/>
                  <a:pt x="1213653" y="110730"/>
                </a:cubicBezTo>
                <a:cubicBezTo>
                  <a:pt x="1155161" y="64853"/>
                  <a:pt x="1098884" y="19331"/>
                  <a:pt x="1013214" y="4927"/>
                </a:cubicBezTo>
                <a:cubicBezTo>
                  <a:pt x="1047417" y="278154"/>
                  <a:pt x="1317065" y="436272"/>
                  <a:pt x="1634702" y="427133"/>
                </a:cubicBezTo>
                <a:cubicBezTo>
                  <a:pt x="1577765" y="199027"/>
                  <a:pt x="1448459" y="58590"/>
                  <a:pt x="1297389" y="8655"/>
                </a:cubicBezTo>
                <a:lnTo>
                  <a:pt x="1259059" y="0"/>
                </a:lnTo>
                <a:lnTo>
                  <a:pt x="1410415" y="0"/>
                </a:lnTo>
                <a:lnTo>
                  <a:pt x="1499716" y="66646"/>
                </a:lnTo>
                <a:cubicBezTo>
                  <a:pt x="1554948" y="119466"/>
                  <a:pt x="1598789" y="185076"/>
                  <a:pt x="1637128" y="256403"/>
                </a:cubicBezTo>
                <a:cubicBezTo>
                  <a:pt x="1675184" y="326584"/>
                  <a:pt x="1755798" y="433557"/>
                  <a:pt x="1744255" y="480278"/>
                </a:cubicBezTo>
                <a:cubicBezTo>
                  <a:pt x="1736686" y="490852"/>
                  <a:pt x="1726450" y="494335"/>
                  <a:pt x="1715656" y="494800"/>
                </a:cubicBezTo>
                <a:close/>
                <a:moveTo>
                  <a:pt x="118121" y="857786"/>
                </a:moveTo>
                <a:cubicBezTo>
                  <a:pt x="321011" y="780677"/>
                  <a:pt x="535523" y="340321"/>
                  <a:pt x="433985" y="43220"/>
                </a:cubicBezTo>
                <a:cubicBezTo>
                  <a:pt x="410330" y="101200"/>
                  <a:pt x="389994" y="145563"/>
                  <a:pt x="374233" y="191214"/>
                </a:cubicBezTo>
                <a:cubicBezTo>
                  <a:pt x="357538" y="239229"/>
                  <a:pt x="345560" y="289103"/>
                  <a:pt x="330862" y="340269"/>
                </a:cubicBezTo>
                <a:cubicBezTo>
                  <a:pt x="314214" y="330754"/>
                  <a:pt x="303849" y="326966"/>
                  <a:pt x="304211" y="324744"/>
                </a:cubicBezTo>
                <a:cubicBezTo>
                  <a:pt x="311428" y="259327"/>
                  <a:pt x="319790" y="193622"/>
                  <a:pt x="328152" y="127918"/>
                </a:cubicBezTo>
                <a:cubicBezTo>
                  <a:pt x="110186" y="438886"/>
                  <a:pt x="47314" y="643052"/>
                  <a:pt x="118121" y="857786"/>
                </a:cubicBezTo>
                <a:close/>
                <a:moveTo>
                  <a:pt x="74903" y="966935"/>
                </a:moveTo>
                <a:cubicBezTo>
                  <a:pt x="38034" y="945758"/>
                  <a:pt x="15827" y="648523"/>
                  <a:pt x="69491" y="504187"/>
                </a:cubicBezTo>
                <a:cubicBezTo>
                  <a:pt x="133206" y="333209"/>
                  <a:pt x="216093" y="172655"/>
                  <a:pt x="326258" y="28833"/>
                </a:cubicBezTo>
                <a:lnTo>
                  <a:pt x="351236" y="0"/>
                </a:lnTo>
                <a:lnTo>
                  <a:pt x="500166" y="0"/>
                </a:lnTo>
                <a:lnTo>
                  <a:pt x="501007" y="11785"/>
                </a:lnTo>
                <a:cubicBezTo>
                  <a:pt x="557150" y="329413"/>
                  <a:pt x="461159" y="602456"/>
                  <a:pt x="245786" y="835475"/>
                </a:cubicBezTo>
                <a:cubicBezTo>
                  <a:pt x="201837" y="882723"/>
                  <a:pt x="98490" y="976231"/>
                  <a:pt x="74903" y="966935"/>
                </a:cubicBezTo>
                <a:close/>
                <a:moveTo>
                  <a:pt x="1661942" y="1353812"/>
                </a:moveTo>
                <a:cubicBezTo>
                  <a:pt x="1689964" y="1352207"/>
                  <a:pt x="1719270" y="1348345"/>
                  <a:pt x="1749989" y="1342230"/>
                </a:cubicBezTo>
                <a:cubicBezTo>
                  <a:pt x="1656665" y="1097504"/>
                  <a:pt x="1497337" y="963250"/>
                  <a:pt x="1312677" y="968809"/>
                </a:cubicBezTo>
                <a:cubicBezTo>
                  <a:pt x="1286297" y="969603"/>
                  <a:pt x="1259399" y="973250"/>
                  <a:pt x="1232104" y="979836"/>
                </a:cubicBezTo>
                <a:cubicBezTo>
                  <a:pt x="1319351" y="1062014"/>
                  <a:pt x="1460184" y="1072004"/>
                  <a:pt x="1510925" y="1199562"/>
                </a:cubicBezTo>
                <a:cubicBezTo>
                  <a:pt x="1413953" y="1150563"/>
                  <a:pt x="1328893" y="1083357"/>
                  <a:pt x="1217072" y="1054216"/>
                </a:cubicBezTo>
                <a:cubicBezTo>
                  <a:pt x="1332495" y="1265699"/>
                  <a:pt x="1465786" y="1365048"/>
                  <a:pt x="1661942" y="1353812"/>
                </a:cubicBezTo>
                <a:close/>
                <a:moveTo>
                  <a:pt x="394807" y="1626455"/>
                </a:moveTo>
                <a:cubicBezTo>
                  <a:pt x="431036" y="1610664"/>
                  <a:pt x="450719" y="1605418"/>
                  <a:pt x="466693" y="1595017"/>
                </a:cubicBezTo>
                <a:cubicBezTo>
                  <a:pt x="617981" y="1496170"/>
                  <a:pt x="702592" y="1260677"/>
                  <a:pt x="650821" y="1077380"/>
                </a:cubicBezTo>
                <a:cubicBezTo>
                  <a:pt x="640663" y="1042498"/>
                  <a:pt x="641972" y="997433"/>
                  <a:pt x="591587" y="974474"/>
                </a:cubicBezTo>
                <a:cubicBezTo>
                  <a:pt x="578978" y="1018116"/>
                  <a:pt x="566810" y="1056169"/>
                  <a:pt x="557216" y="1094794"/>
                </a:cubicBezTo>
                <a:cubicBezTo>
                  <a:pt x="533192" y="1193037"/>
                  <a:pt x="511601" y="1291280"/>
                  <a:pt x="486148" y="1388665"/>
                </a:cubicBezTo>
                <a:cubicBezTo>
                  <a:pt x="481894" y="1404645"/>
                  <a:pt x="464055" y="1417340"/>
                  <a:pt x="452079" y="1431607"/>
                </a:cubicBezTo>
                <a:cubicBezTo>
                  <a:pt x="445076" y="1427887"/>
                  <a:pt x="437717" y="1423952"/>
                  <a:pt x="430714" y="1420233"/>
                </a:cubicBezTo>
                <a:cubicBezTo>
                  <a:pt x="451292" y="1327723"/>
                  <a:pt x="472444" y="1235070"/>
                  <a:pt x="493238" y="1142201"/>
                </a:cubicBezTo>
                <a:cubicBezTo>
                  <a:pt x="405949" y="1288283"/>
                  <a:pt x="340614" y="1438288"/>
                  <a:pt x="394807" y="1626455"/>
                </a:cubicBezTo>
                <a:close/>
                <a:moveTo>
                  <a:pt x="1315388" y="2115696"/>
                </a:moveTo>
                <a:cubicBezTo>
                  <a:pt x="1459383" y="1841253"/>
                  <a:pt x="1300831" y="1370388"/>
                  <a:pt x="1031118" y="1312715"/>
                </a:cubicBezTo>
                <a:cubicBezTo>
                  <a:pt x="1065996" y="1397084"/>
                  <a:pt x="1095810" y="1474508"/>
                  <a:pt x="1129348" y="1549780"/>
                </a:cubicBezTo>
                <a:cubicBezTo>
                  <a:pt x="1161888" y="1623476"/>
                  <a:pt x="1222856" y="1683035"/>
                  <a:pt x="1248211" y="1771927"/>
                </a:cubicBezTo>
                <a:cubicBezTo>
                  <a:pt x="1222391" y="1769583"/>
                  <a:pt x="1201710" y="1773253"/>
                  <a:pt x="1198290" y="1766808"/>
                </a:cubicBezTo>
                <a:cubicBezTo>
                  <a:pt x="1127371" y="1641272"/>
                  <a:pt x="1057886" y="1514158"/>
                  <a:pt x="990681" y="1391341"/>
                </a:cubicBezTo>
                <a:cubicBezTo>
                  <a:pt x="855540" y="1570131"/>
                  <a:pt x="974506" y="1949897"/>
                  <a:pt x="1315388" y="2115696"/>
                </a:cubicBezTo>
                <a:close/>
                <a:moveTo>
                  <a:pt x="1350109" y="2206800"/>
                </a:moveTo>
                <a:cubicBezTo>
                  <a:pt x="1227294" y="2132029"/>
                  <a:pt x="1103839" y="2055898"/>
                  <a:pt x="1016305" y="1939402"/>
                </a:cubicBezTo>
                <a:cubicBezTo>
                  <a:pt x="894527" y="1777942"/>
                  <a:pt x="844899" y="1595932"/>
                  <a:pt x="915052" y="1399068"/>
                </a:cubicBezTo>
                <a:cubicBezTo>
                  <a:pt x="975348" y="1229938"/>
                  <a:pt x="907264" y="1082692"/>
                  <a:pt x="854782" y="932137"/>
                </a:cubicBezTo>
                <a:cubicBezTo>
                  <a:pt x="846533" y="908644"/>
                  <a:pt x="804422" y="896999"/>
                  <a:pt x="770773" y="875318"/>
                </a:cubicBezTo>
                <a:cubicBezTo>
                  <a:pt x="787545" y="859543"/>
                  <a:pt x="802883" y="845346"/>
                  <a:pt x="825964" y="823117"/>
                </a:cubicBezTo>
                <a:cubicBezTo>
                  <a:pt x="812484" y="768678"/>
                  <a:pt x="797092" y="705284"/>
                  <a:pt x="778651" y="628353"/>
                </a:cubicBezTo>
                <a:cubicBezTo>
                  <a:pt x="718445" y="684857"/>
                  <a:pt x="704504" y="750136"/>
                  <a:pt x="674057" y="806473"/>
                </a:cubicBezTo>
                <a:cubicBezTo>
                  <a:pt x="639013" y="871268"/>
                  <a:pt x="653565" y="926351"/>
                  <a:pt x="678691" y="987300"/>
                </a:cubicBezTo>
                <a:cubicBezTo>
                  <a:pt x="768807" y="1203882"/>
                  <a:pt x="699453" y="1395372"/>
                  <a:pt x="573399" y="1572793"/>
                </a:cubicBezTo>
                <a:cubicBezTo>
                  <a:pt x="543911" y="1614586"/>
                  <a:pt x="491566" y="1640205"/>
                  <a:pt x="448294" y="1671763"/>
                </a:cubicBezTo>
                <a:cubicBezTo>
                  <a:pt x="404448" y="1703465"/>
                  <a:pt x="371872" y="1682427"/>
                  <a:pt x="347341" y="1644762"/>
                </a:cubicBezTo>
                <a:cubicBezTo>
                  <a:pt x="310117" y="1587763"/>
                  <a:pt x="311251" y="1523568"/>
                  <a:pt x="322256" y="1459939"/>
                </a:cubicBezTo>
                <a:cubicBezTo>
                  <a:pt x="349914" y="1299003"/>
                  <a:pt x="405306" y="1149365"/>
                  <a:pt x="495295" y="1011735"/>
                </a:cubicBezTo>
                <a:cubicBezTo>
                  <a:pt x="545960" y="933888"/>
                  <a:pt x="586695" y="849101"/>
                  <a:pt x="631502" y="767246"/>
                </a:cubicBezTo>
                <a:cubicBezTo>
                  <a:pt x="647658" y="737930"/>
                  <a:pt x="657956" y="704608"/>
                  <a:pt x="678184" y="678226"/>
                </a:cubicBezTo>
                <a:cubicBezTo>
                  <a:pt x="752638" y="581017"/>
                  <a:pt x="749272" y="478997"/>
                  <a:pt x="718531" y="365894"/>
                </a:cubicBezTo>
                <a:cubicBezTo>
                  <a:pt x="699256" y="294803"/>
                  <a:pt x="683666" y="222633"/>
                  <a:pt x="669080" y="150213"/>
                </a:cubicBezTo>
                <a:lnTo>
                  <a:pt x="639037" y="0"/>
                </a:lnTo>
                <a:lnTo>
                  <a:pt x="685477" y="0"/>
                </a:lnTo>
                <a:lnTo>
                  <a:pt x="830123" y="644646"/>
                </a:lnTo>
                <a:cubicBezTo>
                  <a:pt x="841889" y="697081"/>
                  <a:pt x="858594" y="748580"/>
                  <a:pt x="868286" y="801231"/>
                </a:cubicBezTo>
                <a:cubicBezTo>
                  <a:pt x="876847" y="846862"/>
                  <a:pt x="902344" y="867547"/>
                  <a:pt x="945378" y="881698"/>
                </a:cubicBezTo>
                <a:cubicBezTo>
                  <a:pt x="1031306" y="909427"/>
                  <a:pt x="1113389" y="928992"/>
                  <a:pt x="1208838" y="919029"/>
                </a:cubicBezTo>
                <a:cubicBezTo>
                  <a:pt x="1450323" y="893401"/>
                  <a:pt x="1641860" y="979221"/>
                  <a:pt x="1753984" y="1208539"/>
                </a:cubicBezTo>
                <a:cubicBezTo>
                  <a:pt x="1782977" y="1267908"/>
                  <a:pt x="1856145" y="1343578"/>
                  <a:pt x="1859768" y="1390144"/>
                </a:cubicBezTo>
                <a:cubicBezTo>
                  <a:pt x="1836417" y="1439526"/>
                  <a:pt x="1688979" y="1406544"/>
                  <a:pt x="1607507" y="1402956"/>
                </a:cubicBezTo>
                <a:cubicBezTo>
                  <a:pt x="1486122" y="1397822"/>
                  <a:pt x="1378192" y="1354922"/>
                  <a:pt x="1298703" y="1257406"/>
                </a:cubicBezTo>
                <a:cubicBezTo>
                  <a:pt x="1252324" y="1200270"/>
                  <a:pt x="1195489" y="1147586"/>
                  <a:pt x="1164863" y="1082843"/>
                </a:cubicBezTo>
                <a:cubicBezTo>
                  <a:pt x="1130674" y="1011083"/>
                  <a:pt x="1077231" y="979459"/>
                  <a:pt x="1010750" y="956586"/>
                </a:cubicBezTo>
                <a:cubicBezTo>
                  <a:pt x="982871" y="947151"/>
                  <a:pt x="954125" y="941586"/>
                  <a:pt x="905506" y="929445"/>
                </a:cubicBezTo>
                <a:cubicBezTo>
                  <a:pt x="938069" y="1026569"/>
                  <a:pt x="961505" y="1108942"/>
                  <a:pt x="994250" y="1187151"/>
                </a:cubicBezTo>
                <a:cubicBezTo>
                  <a:pt x="1004360" y="1210786"/>
                  <a:pt x="1037660" y="1227381"/>
                  <a:pt x="1063313" y="1241331"/>
                </a:cubicBezTo>
                <a:cubicBezTo>
                  <a:pt x="1239665" y="1337051"/>
                  <a:pt x="1330749" y="1501044"/>
                  <a:pt x="1403427" y="1675440"/>
                </a:cubicBezTo>
                <a:cubicBezTo>
                  <a:pt x="1448273" y="1782871"/>
                  <a:pt x="1438875" y="1899660"/>
                  <a:pt x="1412888" y="2013308"/>
                </a:cubicBezTo>
                <a:cubicBezTo>
                  <a:pt x="1398883" y="2074648"/>
                  <a:pt x="1385094" y="2135629"/>
                  <a:pt x="1370292" y="2202341"/>
                </a:cubicBezTo>
                <a:cubicBezTo>
                  <a:pt x="1368001" y="2202917"/>
                  <a:pt x="1355826" y="2210234"/>
                  <a:pt x="1350109" y="2206800"/>
                </a:cubicBez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12">
            <a:extLst>
              <a:ext uri="{FF2B5EF4-FFF2-40B4-BE49-F238E27FC236}">
                <a16:creationId xmlns:a16="http://schemas.microsoft.com/office/drawing/2014/main" id="{69002426-033B-400A-C519-AF4C659C4F05}"/>
              </a:ext>
              <a:ext uri="{C183D7F6-B498-43B3-948B-1728B52AA6E4}">
                <adec:decorative xmlns:adec="http://schemas.microsoft.com/office/drawing/2017/decorative" val="1"/>
              </a:ext>
            </a:extLst>
          </p:cNvPr>
          <p:cNvSpPr/>
          <p:nvPr userDrawn="1"/>
        </p:nvSpPr>
        <p:spPr>
          <a:xfrm rot="16200000" flipH="1">
            <a:off x="8812879" y="2130044"/>
            <a:ext cx="5509165" cy="1249078"/>
          </a:xfrm>
          <a:custGeom>
            <a:avLst/>
            <a:gdLst>
              <a:gd name="connsiteX0" fmla="*/ 5509165 w 5509165"/>
              <a:gd name="connsiteY0" fmla="*/ 1249078 h 1249078"/>
              <a:gd name="connsiteX1" fmla="*/ 0 w 5509165"/>
              <a:gd name="connsiteY1" fmla="*/ 1249078 h 1249078"/>
              <a:gd name="connsiteX2" fmla="*/ 0 w 5509165"/>
              <a:gd name="connsiteY2" fmla="*/ 376649 h 1249078"/>
              <a:gd name="connsiteX3" fmla="*/ 124275 w 5509165"/>
              <a:gd name="connsiteY3" fmla="*/ 338434 h 1249078"/>
              <a:gd name="connsiteX4" fmla="*/ 2337339 w 5509165"/>
              <a:gd name="connsiteY4" fmla="*/ 1263 h 1249078"/>
              <a:gd name="connsiteX5" fmla="*/ 4747463 w 5509165"/>
              <a:gd name="connsiteY5" fmla="*/ 509094 h 1249078"/>
              <a:gd name="connsiteX6" fmla="*/ 5475419 w 5509165"/>
              <a:gd name="connsiteY6" fmla="*/ 1196657 h 1249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9165" h="1249078">
                <a:moveTo>
                  <a:pt x="5509165" y="1249078"/>
                </a:moveTo>
                <a:lnTo>
                  <a:pt x="0" y="1249078"/>
                </a:lnTo>
                <a:lnTo>
                  <a:pt x="0" y="376649"/>
                </a:lnTo>
                <a:lnTo>
                  <a:pt x="124275" y="338434"/>
                </a:lnTo>
                <a:cubicBezTo>
                  <a:pt x="840589" y="132976"/>
                  <a:pt x="1609226" y="14590"/>
                  <a:pt x="2337339" y="1263"/>
                </a:cubicBezTo>
                <a:cubicBezTo>
                  <a:pt x="3273483" y="-15871"/>
                  <a:pt x="4142637" y="140664"/>
                  <a:pt x="4747463" y="509094"/>
                </a:cubicBezTo>
                <a:cubicBezTo>
                  <a:pt x="5039841" y="687195"/>
                  <a:pt x="5284004" y="923072"/>
                  <a:pt x="5475419" y="1196657"/>
                </a:cubicBezTo>
                <a:close/>
              </a:path>
            </a:pathLst>
          </a:custGeom>
          <a:solidFill>
            <a:schemeClr val="accent4">
              <a:alpha val="50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Content Placeholder 6">
            <a:extLst>
              <a:ext uri="{FF2B5EF4-FFF2-40B4-BE49-F238E27FC236}">
                <a16:creationId xmlns:a16="http://schemas.microsoft.com/office/drawing/2014/main" id="{13980755-170E-8438-DC1B-7B3283F2A49D}"/>
              </a:ext>
            </a:extLst>
          </p:cNvPr>
          <p:cNvSpPr>
            <a:spLocks noGrp="1"/>
          </p:cNvSpPr>
          <p:nvPr>
            <p:ph sz="quarter" idx="10"/>
          </p:nvPr>
        </p:nvSpPr>
        <p:spPr>
          <a:xfrm>
            <a:off x="914400" y="2039112"/>
            <a:ext cx="7150608" cy="3356576"/>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5">
            <a:extLst>
              <a:ext uri="{FF2B5EF4-FFF2-40B4-BE49-F238E27FC236}">
                <a16:creationId xmlns:a16="http://schemas.microsoft.com/office/drawing/2014/main" id="{933C021B-6AA4-3C5D-099F-96D113A1495C}"/>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38622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2"/>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 uri="{C183D7F6-B498-43B3-948B-1728B52AA6E4}">
                <adec:decorative xmlns:adec="http://schemas.microsoft.com/office/drawing/2017/decorative" val="1"/>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a:extLst>
              <a:ext uri="{FF2B5EF4-FFF2-40B4-BE49-F238E27FC236}">
                <a16:creationId xmlns:a16="http://schemas.microsoft.com/office/drawing/2014/main" id="{2FE03F25-D589-68A8-30C7-175547B6A9EE}"/>
              </a:ext>
              <a:ext uri="{C183D7F6-B498-43B3-948B-1728B52AA6E4}">
                <adec:decorative xmlns:adec="http://schemas.microsoft.com/office/drawing/2017/decorative" val="1"/>
              </a:ext>
            </a:extLst>
          </p:cNvPr>
          <p:cNvSpPr/>
          <p:nvPr userDrawn="1"/>
        </p:nvSpPr>
        <p:spPr>
          <a:xfrm>
            <a:off x="9037474" y="1618811"/>
            <a:ext cx="3154526" cy="5229819"/>
          </a:xfrm>
          <a:custGeom>
            <a:avLst/>
            <a:gdLst>
              <a:gd name="connsiteX0" fmla="*/ 2984957 w 3154526"/>
              <a:gd name="connsiteY0" fmla="*/ 4764199 h 5229819"/>
              <a:gd name="connsiteX1" fmla="*/ 3085247 w 3154526"/>
              <a:gd name="connsiteY1" fmla="*/ 4783935 h 5229819"/>
              <a:gd name="connsiteX2" fmla="*/ 3154526 w 3154526"/>
              <a:gd name="connsiteY2" fmla="*/ 4805985 h 5229819"/>
              <a:gd name="connsiteX3" fmla="*/ 3154526 w 3154526"/>
              <a:gd name="connsiteY3" fmla="*/ 4854317 h 5229819"/>
              <a:gd name="connsiteX4" fmla="*/ 3077489 w 3154526"/>
              <a:gd name="connsiteY4" fmla="*/ 4835342 h 5229819"/>
              <a:gd name="connsiteX5" fmla="*/ 2943802 w 3154526"/>
              <a:gd name="connsiteY5" fmla="*/ 4819637 h 5229819"/>
              <a:gd name="connsiteX6" fmla="*/ 2790751 w 3154526"/>
              <a:gd name="connsiteY6" fmla="*/ 4847576 h 5229819"/>
              <a:gd name="connsiteX7" fmla="*/ 2434897 w 3154526"/>
              <a:gd name="connsiteY7" fmla="*/ 5031577 h 5229819"/>
              <a:gd name="connsiteX8" fmla="*/ 2951768 w 3154526"/>
              <a:gd name="connsiteY8" fmla="*/ 4976098 h 5229819"/>
              <a:gd name="connsiteX9" fmla="*/ 3154526 w 3154526"/>
              <a:gd name="connsiteY9" fmla="*/ 4968709 h 5229819"/>
              <a:gd name="connsiteX10" fmla="*/ 3154526 w 3154526"/>
              <a:gd name="connsiteY10" fmla="*/ 5031765 h 5229819"/>
              <a:gd name="connsiteX11" fmla="*/ 3014835 w 3154526"/>
              <a:gd name="connsiteY11" fmla="*/ 5034301 h 5229819"/>
              <a:gd name="connsiteX12" fmla="*/ 2393353 w 3154526"/>
              <a:gd name="connsiteY12" fmla="*/ 5115550 h 5229819"/>
              <a:gd name="connsiteX13" fmla="*/ 2867479 w 3154526"/>
              <a:gd name="connsiteY13" fmla="*/ 5174972 h 5229819"/>
              <a:gd name="connsiteX14" fmla="*/ 3154526 w 3154526"/>
              <a:gd name="connsiteY14" fmla="*/ 5146324 h 5229819"/>
              <a:gd name="connsiteX15" fmla="*/ 3154526 w 3154526"/>
              <a:gd name="connsiteY15" fmla="*/ 5195560 h 5229819"/>
              <a:gd name="connsiteX16" fmla="*/ 2893424 w 3154526"/>
              <a:gd name="connsiteY16" fmla="*/ 5222073 h 5229819"/>
              <a:gd name="connsiteX17" fmla="*/ 2386859 w 3154526"/>
              <a:gd name="connsiteY17" fmla="*/ 5181967 h 5229819"/>
              <a:gd name="connsiteX18" fmla="*/ 2246076 w 3154526"/>
              <a:gd name="connsiteY18" fmla="*/ 5123402 h 5229819"/>
              <a:gd name="connsiteX19" fmla="*/ 2334992 w 3154526"/>
              <a:gd name="connsiteY19" fmla="*/ 5028470 h 5229819"/>
              <a:gd name="connsiteX20" fmla="*/ 2693848 w 3154526"/>
              <a:gd name="connsiteY20" fmla="*/ 4824451 h 5229819"/>
              <a:gd name="connsiteX21" fmla="*/ 2984957 w 3154526"/>
              <a:gd name="connsiteY21" fmla="*/ 4764199 h 5229819"/>
              <a:gd name="connsiteX22" fmla="*/ 2257356 w 3154526"/>
              <a:gd name="connsiteY22" fmla="*/ 4262588 h 5229819"/>
              <a:gd name="connsiteX23" fmla="*/ 2122814 w 3154526"/>
              <a:gd name="connsiteY23" fmla="*/ 4273357 h 5229819"/>
              <a:gd name="connsiteX24" fmla="*/ 2427819 w 3154526"/>
              <a:gd name="connsiteY24" fmla="*/ 4316623 h 5229819"/>
              <a:gd name="connsiteX25" fmla="*/ 2495745 w 3154526"/>
              <a:gd name="connsiteY25" fmla="*/ 4323417 h 5229819"/>
              <a:gd name="connsiteX26" fmla="*/ 2842012 w 3154526"/>
              <a:gd name="connsiteY26" fmla="*/ 4396980 h 5229819"/>
              <a:gd name="connsiteX27" fmla="*/ 2946172 w 3154526"/>
              <a:gd name="connsiteY27" fmla="*/ 4417967 h 5229819"/>
              <a:gd name="connsiteX28" fmla="*/ 2257356 w 3154526"/>
              <a:gd name="connsiteY28" fmla="*/ 4262588 h 5229819"/>
              <a:gd name="connsiteX29" fmla="*/ 2658537 w 3154526"/>
              <a:gd name="connsiteY29" fmla="*/ 3869558 h 5229819"/>
              <a:gd name="connsiteX30" fmla="*/ 2641175 w 3154526"/>
              <a:gd name="connsiteY30" fmla="*/ 3888643 h 5229819"/>
              <a:gd name="connsiteX31" fmla="*/ 3126479 w 3154526"/>
              <a:gd name="connsiteY31" fmla="*/ 4335544 h 5229819"/>
              <a:gd name="connsiteX32" fmla="*/ 3143670 w 3154526"/>
              <a:gd name="connsiteY32" fmla="*/ 4314908 h 5229819"/>
              <a:gd name="connsiteX33" fmla="*/ 2658537 w 3154526"/>
              <a:gd name="connsiteY33" fmla="*/ 3869558 h 5229819"/>
              <a:gd name="connsiteX34" fmla="*/ 2629101 w 3154526"/>
              <a:gd name="connsiteY34" fmla="*/ 3729983 h 5229819"/>
              <a:gd name="connsiteX35" fmla="*/ 2725377 w 3154526"/>
              <a:gd name="connsiteY35" fmla="*/ 3746294 h 5229819"/>
              <a:gd name="connsiteX36" fmla="*/ 3013384 w 3154526"/>
              <a:gd name="connsiteY36" fmla="*/ 3891324 h 5229819"/>
              <a:gd name="connsiteX37" fmla="*/ 3154526 w 3154526"/>
              <a:gd name="connsiteY37" fmla="*/ 3990464 h 5229819"/>
              <a:gd name="connsiteX38" fmla="*/ 3154526 w 3154526"/>
              <a:gd name="connsiteY38" fmla="*/ 4060395 h 5229819"/>
              <a:gd name="connsiteX39" fmla="*/ 3036403 w 3154526"/>
              <a:gd name="connsiteY39" fmla="*/ 3972021 h 5229819"/>
              <a:gd name="connsiteX40" fmla="*/ 2688997 w 3154526"/>
              <a:gd name="connsiteY40" fmla="*/ 3810128 h 5229819"/>
              <a:gd name="connsiteX41" fmla="*/ 3092476 w 3154526"/>
              <a:gd name="connsiteY41" fmla="*/ 4164235 h 5229819"/>
              <a:gd name="connsiteX42" fmla="*/ 3154526 w 3154526"/>
              <a:gd name="connsiteY42" fmla="*/ 4207256 h 5229819"/>
              <a:gd name="connsiteX43" fmla="*/ 3154526 w 3154526"/>
              <a:gd name="connsiteY43" fmla="*/ 4417507 h 5229819"/>
              <a:gd name="connsiteX44" fmla="*/ 3087942 w 3154526"/>
              <a:gd name="connsiteY44" fmla="*/ 4378606 h 5229819"/>
              <a:gd name="connsiteX45" fmla="*/ 3130359 w 3154526"/>
              <a:gd name="connsiteY45" fmla="*/ 4425849 h 5229819"/>
              <a:gd name="connsiteX46" fmla="*/ 3154526 w 3154526"/>
              <a:gd name="connsiteY46" fmla="*/ 4447989 h 5229819"/>
              <a:gd name="connsiteX47" fmla="*/ 3154526 w 3154526"/>
              <a:gd name="connsiteY47" fmla="*/ 4543354 h 5229819"/>
              <a:gd name="connsiteX48" fmla="*/ 3094526 w 3154526"/>
              <a:gd name="connsiteY48" fmla="*/ 4521621 h 5229819"/>
              <a:gd name="connsiteX49" fmla="*/ 2985083 w 3154526"/>
              <a:gd name="connsiteY49" fmla="*/ 4485238 h 5229819"/>
              <a:gd name="connsiteX50" fmla="*/ 2708626 w 3154526"/>
              <a:gd name="connsiteY50" fmla="*/ 4418017 h 5229819"/>
              <a:gd name="connsiteX51" fmla="*/ 2620844 w 3154526"/>
              <a:gd name="connsiteY51" fmla="*/ 4430706 h 5229819"/>
              <a:gd name="connsiteX52" fmla="*/ 2540001 w 3154526"/>
              <a:gd name="connsiteY52" fmla="*/ 4424025 h 5229819"/>
              <a:gd name="connsiteX53" fmla="*/ 1907604 w 3154526"/>
              <a:gd name="connsiteY53" fmla="*/ 4339664 h 5229819"/>
              <a:gd name="connsiteX54" fmla="*/ 1879113 w 3154526"/>
              <a:gd name="connsiteY54" fmla="*/ 4342926 h 5229819"/>
              <a:gd name="connsiteX55" fmla="*/ 1921270 w 3154526"/>
              <a:gd name="connsiteY55" fmla="*/ 4376988 h 5229819"/>
              <a:gd name="connsiteX56" fmla="*/ 2647281 w 3154526"/>
              <a:gd name="connsiteY56" fmla="*/ 4614572 h 5229819"/>
              <a:gd name="connsiteX57" fmla="*/ 3060973 w 3154526"/>
              <a:gd name="connsiteY57" fmla="*/ 4624283 h 5229819"/>
              <a:gd name="connsiteX58" fmla="*/ 3154526 w 3154526"/>
              <a:gd name="connsiteY58" fmla="*/ 4599347 h 5229819"/>
              <a:gd name="connsiteX59" fmla="*/ 3154526 w 3154526"/>
              <a:gd name="connsiteY59" fmla="*/ 4661496 h 5229819"/>
              <a:gd name="connsiteX60" fmla="*/ 3124590 w 3154526"/>
              <a:gd name="connsiteY60" fmla="*/ 4670972 h 5229819"/>
              <a:gd name="connsiteX61" fmla="*/ 2657957 w 3154526"/>
              <a:gd name="connsiteY61" fmla="*/ 4674486 h 5229819"/>
              <a:gd name="connsiteX62" fmla="*/ 1891952 w 3154526"/>
              <a:gd name="connsiteY62" fmla="*/ 4426992 h 5229819"/>
              <a:gd name="connsiteX63" fmla="*/ 1839998 w 3154526"/>
              <a:gd name="connsiteY63" fmla="*/ 4399458 h 5229819"/>
              <a:gd name="connsiteX64" fmla="*/ 1897411 w 3154526"/>
              <a:gd name="connsiteY64" fmla="*/ 4275071 h 5229819"/>
              <a:gd name="connsiteX65" fmla="*/ 2271660 w 3154526"/>
              <a:gd name="connsiteY65" fmla="*/ 4202654 h 5229819"/>
              <a:gd name="connsiteX66" fmla="*/ 2860369 w 3154526"/>
              <a:gd name="connsiteY66" fmla="*/ 4283351 h 5229819"/>
              <a:gd name="connsiteX67" fmla="*/ 2986729 w 3154526"/>
              <a:gd name="connsiteY67" fmla="*/ 4338210 h 5229819"/>
              <a:gd name="connsiteX68" fmla="*/ 2815025 w 3154526"/>
              <a:gd name="connsiteY68" fmla="*/ 4191559 h 5229819"/>
              <a:gd name="connsiteX69" fmla="*/ 2550431 w 3154526"/>
              <a:gd name="connsiteY69" fmla="*/ 3844543 h 5229819"/>
              <a:gd name="connsiteX70" fmla="*/ 2629101 w 3154526"/>
              <a:gd name="connsiteY70" fmla="*/ 3729983 h 5229819"/>
              <a:gd name="connsiteX71" fmla="*/ 2911098 w 3154526"/>
              <a:gd name="connsiteY71" fmla="*/ 3440435 h 5229819"/>
              <a:gd name="connsiteX72" fmla="*/ 2828048 w 3154526"/>
              <a:gd name="connsiteY72" fmla="*/ 3443932 h 5229819"/>
              <a:gd name="connsiteX73" fmla="*/ 2509409 w 3154526"/>
              <a:gd name="connsiteY73" fmla="*/ 3495655 h 5229819"/>
              <a:gd name="connsiteX74" fmla="*/ 2147895 w 3154526"/>
              <a:gd name="connsiteY74" fmla="*/ 3514483 h 5229819"/>
              <a:gd name="connsiteX75" fmla="*/ 2003552 w 3154526"/>
              <a:gd name="connsiteY75" fmla="*/ 3520439 h 5229819"/>
              <a:gd name="connsiteX76" fmla="*/ 2246830 w 3154526"/>
              <a:gd name="connsiteY76" fmla="*/ 3622276 h 5229819"/>
              <a:gd name="connsiteX77" fmla="*/ 2835671 w 3154526"/>
              <a:gd name="connsiteY77" fmla="*/ 3548747 h 5229819"/>
              <a:gd name="connsiteX78" fmla="*/ 2998953 w 3154526"/>
              <a:gd name="connsiteY78" fmla="*/ 3464237 h 5229819"/>
              <a:gd name="connsiteX79" fmla="*/ 2995075 w 3154526"/>
              <a:gd name="connsiteY79" fmla="*/ 3442088 h 5229819"/>
              <a:gd name="connsiteX80" fmla="*/ 2911098 w 3154526"/>
              <a:gd name="connsiteY80" fmla="*/ 3440435 h 5229819"/>
              <a:gd name="connsiteX81" fmla="*/ 2690666 w 3154526"/>
              <a:gd name="connsiteY81" fmla="*/ 3299672 h 5229819"/>
              <a:gd name="connsiteX82" fmla="*/ 2476905 w 3154526"/>
              <a:gd name="connsiteY82" fmla="*/ 3324782 h 5229819"/>
              <a:gd name="connsiteX83" fmla="*/ 2094849 w 3154526"/>
              <a:gd name="connsiteY83" fmla="*/ 3447220 h 5229819"/>
              <a:gd name="connsiteX84" fmla="*/ 2483888 w 3154526"/>
              <a:gd name="connsiteY84" fmla="*/ 3440295 h 5229819"/>
              <a:gd name="connsiteX85" fmla="*/ 3014076 w 3154526"/>
              <a:gd name="connsiteY85" fmla="*/ 3366305 h 5229819"/>
              <a:gd name="connsiteX86" fmla="*/ 2904378 w 3154526"/>
              <a:gd name="connsiteY86" fmla="*/ 3324561 h 5229819"/>
              <a:gd name="connsiteX87" fmla="*/ 2690666 w 3154526"/>
              <a:gd name="connsiteY87" fmla="*/ 3299672 h 5229819"/>
              <a:gd name="connsiteX88" fmla="*/ 2600173 w 3154526"/>
              <a:gd name="connsiteY88" fmla="*/ 3247414 h 5229819"/>
              <a:gd name="connsiteX89" fmla="*/ 3008079 w 3154526"/>
              <a:gd name="connsiteY89" fmla="*/ 3291395 h 5229819"/>
              <a:gd name="connsiteX90" fmla="*/ 3154526 w 3154526"/>
              <a:gd name="connsiteY90" fmla="*/ 3354047 h 5229819"/>
              <a:gd name="connsiteX91" fmla="*/ 3154526 w 3154526"/>
              <a:gd name="connsiteY91" fmla="*/ 3464030 h 5229819"/>
              <a:gd name="connsiteX92" fmla="*/ 3150012 w 3154526"/>
              <a:gd name="connsiteY92" fmla="*/ 3464430 h 5229819"/>
              <a:gd name="connsiteX93" fmla="*/ 3006185 w 3154526"/>
              <a:gd name="connsiteY93" fmla="*/ 3521395 h 5229819"/>
              <a:gd name="connsiteX94" fmla="*/ 2745224 w 3154526"/>
              <a:gd name="connsiteY94" fmla="*/ 3629721 h 5229819"/>
              <a:gd name="connsiteX95" fmla="*/ 2266244 w 3154526"/>
              <a:gd name="connsiteY95" fmla="*/ 3673727 h 5229819"/>
              <a:gd name="connsiteX96" fmla="*/ 1968615 w 3154526"/>
              <a:gd name="connsiteY96" fmla="*/ 3585320 h 5229819"/>
              <a:gd name="connsiteX97" fmla="*/ 1898396 w 3154526"/>
              <a:gd name="connsiteY97" fmla="*/ 3500287 h 5229819"/>
              <a:gd name="connsiteX98" fmla="*/ 1989083 w 3154526"/>
              <a:gd name="connsiteY98" fmla="*/ 3427016 h 5229819"/>
              <a:gd name="connsiteX99" fmla="*/ 2389567 w 3154526"/>
              <a:gd name="connsiteY99" fmla="*/ 3290809 h 5229819"/>
              <a:gd name="connsiteX100" fmla="*/ 2600173 w 3154526"/>
              <a:gd name="connsiteY100" fmla="*/ 3247414 h 5229819"/>
              <a:gd name="connsiteX101" fmla="*/ 2319352 w 3154526"/>
              <a:gd name="connsiteY101" fmla="*/ 2601737 h 5229819"/>
              <a:gd name="connsiteX102" fmla="*/ 2766163 w 3154526"/>
              <a:gd name="connsiteY102" fmla="*/ 2737145 h 5229819"/>
              <a:gd name="connsiteX103" fmla="*/ 2974746 w 3154526"/>
              <a:gd name="connsiteY103" fmla="*/ 2866399 h 5229819"/>
              <a:gd name="connsiteX104" fmla="*/ 3121568 w 3154526"/>
              <a:gd name="connsiteY104" fmla="*/ 2982134 h 5229819"/>
              <a:gd name="connsiteX105" fmla="*/ 3154526 w 3154526"/>
              <a:gd name="connsiteY105" fmla="*/ 3011886 h 5229819"/>
              <a:gd name="connsiteX106" fmla="*/ 3154526 w 3154526"/>
              <a:gd name="connsiteY106" fmla="*/ 3160319 h 5229819"/>
              <a:gd name="connsiteX107" fmla="*/ 3067546 w 3154526"/>
              <a:gd name="connsiteY107" fmla="*/ 3110720 h 5229819"/>
              <a:gd name="connsiteX108" fmla="*/ 2232937 w 3154526"/>
              <a:gd name="connsiteY108" fmla="*/ 2769088 h 5229819"/>
              <a:gd name="connsiteX109" fmla="*/ 2352619 w 3154526"/>
              <a:gd name="connsiteY109" fmla="*/ 2743180 h 5229819"/>
              <a:gd name="connsiteX110" fmla="*/ 2721589 w 3154526"/>
              <a:gd name="connsiteY110" fmla="*/ 2876160 h 5229819"/>
              <a:gd name="connsiteX111" fmla="*/ 3060914 w 3154526"/>
              <a:gd name="connsiteY111" fmla="*/ 3014259 h 5229819"/>
              <a:gd name="connsiteX112" fmla="*/ 2965264 w 3154526"/>
              <a:gd name="connsiteY112" fmla="*/ 2935323 h 5229819"/>
              <a:gd name="connsiteX113" fmla="*/ 2367226 w 3154526"/>
              <a:gd name="connsiteY113" fmla="*/ 2661486 h 5229819"/>
              <a:gd name="connsiteX114" fmla="*/ 2207259 w 3154526"/>
              <a:gd name="connsiteY114" fmla="*/ 2694665 h 5229819"/>
              <a:gd name="connsiteX115" fmla="*/ 2179723 w 3154526"/>
              <a:gd name="connsiteY115" fmla="*/ 2818255 h 5229819"/>
              <a:gd name="connsiteX116" fmla="*/ 2514888 w 3154526"/>
              <a:gd name="connsiteY116" fmla="*/ 3048475 h 5229819"/>
              <a:gd name="connsiteX117" fmla="*/ 3016861 w 3154526"/>
              <a:gd name="connsiteY117" fmla="*/ 3160740 h 5229819"/>
              <a:gd name="connsiteX118" fmla="*/ 3154526 w 3154526"/>
              <a:gd name="connsiteY118" fmla="*/ 3176279 h 5229819"/>
              <a:gd name="connsiteX119" fmla="*/ 3154526 w 3154526"/>
              <a:gd name="connsiteY119" fmla="*/ 3250361 h 5229819"/>
              <a:gd name="connsiteX120" fmla="*/ 3091307 w 3154526"/>
              <a:gd name="connsiteY120" fmla="*/ 3229805 h 5229819"/>
              <a:gd name="connsiteX121" fmla="*/ 2723879 w 3154526"/>
              <a:gd name="connsiteY121" fmla="*/ 3162709 h 5229819"/>
              <a:gd name="connsiteX122" fmla="*/ 2203034 w 3154526"/>
              <a:gd name="connsiteY122" fmla="*/ 2922890 h 5229819"/>
              <a:gd name="connsiteX123" fmla="*/ 2101110 w 3154526"/>
              <a:gd name="connsiteY123" fmla="*/ 2793332 h 5229819"/>
              <a:gd name="connsiteX124" fmla="*/ 2116325 w 3154526"/>
              <a:gd name="connsiteY124" fmla="*/ 2687419 h 5229819"/>
              <a:gd name="connsiteX125" fmla="*/ 2319352 w 3154526"/>
              <a:gd name="connsiteY125" fmla="*/ 2601737 h 5229819"/>
              <a:gd name="connsiteX126" fmla="*/ 1350946 w 3154526"/>
              <a:gd name="connsiteY126" fmla="*/ 1631006 h 5229819"/>
              <a:gd name="connsiteX127" fmla="*/ 1004901 w 3154526"/>
              <a:gd name="connsiteY127" fmla="*/ 1697258 h 5229819"/>
              <a:gd name="connsiteX128" fmla="*/ 955407 w 3154526"/>
              <a:gd name="connsiteY128" fmla="*/ 1725240 h 5229819"/>
              <a:gd name="connsiteX129" fmla="*/ 1056827 w 3154526"/>
              <a:gd name="connsiteY129" fmla="*/ 1829253 h 5229819"/>
              <a:gd name="connsiteX130" fmla="*/ 1626585 w 3154526"/>
              <a:gd name="connsiteY130" fmla="*/ 2030287 h 5229819"/>
              <a:gd name="connsiteX131" fmla="*/ 2214811 w 3154526"/>
              <a:gd name="connsiteY131" fmla="*/ 2140743 h 5229819"/>
              <a:gd name="connsiteX132" fmla="*/ 2475442 w 3154526"/>
              <a:gd name="connsiteY132" fmla="*/ 2220115 h 5229819"/>
              <a:gd name="connsiteX133" fmla="*/ 1255641 w 3154526"/>
              <a:gd name="connsiteY133" fmla="*/ 1766864 h 5229819"/>
              <a:gd name="connsiteX134" fmla="*/ 1305929 w 3154526"/>
              <a:gd name="connsiteY134" fmla="*/ 1722974 h 5229819"/>
              <a:gd name="connsiteX135" fmla="*/ 2002915 w 3154526"/>
              <a:gd name="connsiteY135" fmla="*/ 1923946 h 5229819"/>
              <a:gd name="connsiteX136" fmla="*/ 2449662 w 3154526"/>
              <a:gd name="connsiteY136" fmla="*/ 2126020 h 5229819"/>
              <a:gd name="connsiteX137" fmla="*/ 2505028 w 3154526"/>
              <a:gd name="connsiteY137" fmla="*/ 2142789 h 5229819"/>
              <a:gd name="connsiteX138" fmla="*/ 2446175 w 3154526"/>
              <a:gd name="connsiteY138" fmla="*/ 2082091 h 5229819"/>
              <a:gd name="connsiteX139" fmla="*/ 2312648 w 3154526"/>
              <a:gd name="connsiteY139" fmla="*/ 1997116 h 5229819"/>
              <a:gd name="connsiteX140" fmla="*/ 1350946 w 3154526"/>
              <a:gd name="connsiteY140" fmla="*/ 1631006 h 5229819"/>
              <a:gd name="connsiteX141" fmla="*/ 2656659 w 3154526"/>
              <a:gd name="connsiteY141" fmla="*/ 1238775 h 5229819"/>
              <a:gd name="connsiteX142" fmla="*/ 2625436 w 3154526"/>
              <a:gd name="connsiteY142" fmla="*/ 1397072 h 5229819"/>
              <a:gd name="connsiteX143" fmla="*/ 2875161 w 3154526"/>
              <a:gd name="connsiteY143" fmla="*/ 2321650 h 5229819"/>
              <a:gd name="connsiteX144" fmla="*/ 2925722 w 3154526"/>
              <a:gd name="connsiteY144" fmla="*/ 2392692 h 5229819"/>
              <a:gd name="connsiteX145" fmla="*/ 2811462 w 3154526"/>
              <a:gd name="connsiteY145" fmla="*/ 1947758 h 5229819"/>
              <a:gd name="connsiteX146" fmla="*/ 2718919 w 3154526"/>
              <a:gd name="connsiteY146" fmla="*/ 1497019 h 5229819"/>
              <a:gd name="connsiteX147" fmla="*/ 2753255 w 3154526"/>
              <a:gd name="connsiteY147" fmla="*/ 1529176 h 5229819"/>
              <a:gd name="connsiteX148" fmla="*/ 2881379 w 3154526"/>
              <a:gd name="connsiteY148" fmla="*/ 2022317 h 5229819"/>
              <a:gd name="connsiteX149" fmla="*/ 2996393 w 3154526"/>
              <a:gd name="connsiteY149" fmla="*/ 2365005 h 5229819"/>
              <a:gd name="connsiteX150" fmla="*/ 3100133 w 3154526"/>
              <a:gd name="connsiteY150" fmla="*/ 2512233 h 5229819"/>
              <a:gd name="connsiteX151" fmla="*/ 3079545 w 3154526"/>
              <a:gd name="connsiteY151" fmla="*/ 1967247 h 5229819"/>
              <a:gd name="connsiteX152" fmla="*/ 2899475 w 3154526"/>
              <a:gd name="connsiteY152" fmla="*/ 1449951 h 5229819"/>
              <a:gd name="connsiteX153" fmla="*/ 2656659 w 3154526"/>
              <a:gd name="connsiteY153" fmla="*/ 1238775 h 5229819"/>
              <a:gd name="connsiteX154" fmla="*/ 1367798 w 3154526"/>
              <a:gd name="connsiteY154" fmla="*/ 807514 h 5229819"/>
              <a:gd name="connsiteX155" fmla="*/ 1321670 w 3154526"/>
              <a:gd name="connsiteY155" fmla="*/ 812743 h 5229819"/>
              <a:gd name="connsiteX156" fmla="*/ 1326427 w 3154526"/>
              <a:gd name="connsiteY156" fmla="*/ 995044 h 5229819"/>
              <a:gd name="connsiteX157" fmla="*/ 1646715 w 3154526"/>
              <a:gd name="connsiteY157" fmla="*/ 1403714 h 5229819"/>
              <a:gd name="connsiteX158" fmla="*/ 1699020 w 3154526"/>
              <a:gd name="connsiteY158" fmla="*/ 1462003 h 5229819"/>
              <a:gd name="connsiteX159" fmla="*/ 2128129 w 3154526"/>
              <a:gd name="connsiteY159" fmla="*/ 1776540 h 5229819"/>
              <a:gd name="connsiteX160" fmla="*/ 2153908 w 3154526"/>
              <a:gd name="connsiteY160" fmla="*/ 1776925 h 5229819"/>
              <a:gd name="connsiteX161" fmla="*/ 1447891 w 3154526"/>
              <a:gd name="connsiteY161" fmla="*/ 949010 h 5229819"/>
              <a:gd name="connsiteX162" fmla="*/ 1451500 w 3154526"/>
              <a:gd name="connsiteY162" fmla="*/ 904772 h 5229819"/>
              <a:gd name="connsiteX163" fmla="*/ 1824226 w 3154526"/>
              <a:gd name="connsiteY163" fmla="*/ 1311217 h 5229819"/>
              <a:gd name="connsiteX164" fmla="*/ 2204689 w 3154526"/>
              <a:gd name="connsiteY164" fmla="*/ 1730927 h 5229819"/>
              <a:gd name="connsiteX165" fmla="*/ 1890667 w 3154526"/>
              <a:gd name="connsiteY165" fmla="*/ 1206353 h 5229819"/>
              <a:gd name="connsiteX166" fmla="*/ 1627192 w 3154526"/>
              <a:gd name="connsiteY166" fmla="*/ 933479 h 5229819"/>
              <a:gd name="connsiteX167" fmla="*/ 1367798 w 3154526"/>
              <a:gd name="connsiteY167" fmla="*/ 807514 h 5229819"/>
              <a:gd name="connsiteX168" fmla="*/ 283580 w 3154526"/>
              <a:gd name="connsiteY168" fmla="*/ 681216 h 5229819"/>
              <a:gd name="connsiteX169" fmla="*/ 110348 w 3154526"/>
              <a:gd name="connsiteY169" fmla="*/ 708025 h 5229819"/>
              <a:gd name="connsiteX170" fmla="*/ 85723 w 3154526"/>
              <a:gd name="connsiteY170" fmla="*/ 819576 h 5229819"/>
              <a:gd name="connsiteX171" fmla="*/ 199932 w 3154526"/>
              <a:gd name="connsiteY171" fmla="*/ 893664 h 5229819"/>
              <a:gd name="connsiteX172" fmla="*/ 740736 w 3154526"/>
              <a:gd name="connsiteY172" fmla="*/ 1064235 h 5229819"/>
              <a:gd name="connsiteX173" fmla="*/ 1110528 w 3154526"/>
              <a:gd name="connsiteY173" fmla="*/ 1146285 h 5229819"/>
              <a:gd name="connsiteX174" fmla="*/ 459412 w 3154526"/>
              <a:gd name="connsiteY174" fmla="*/ 885372 h 5229819"/>
              <a:gd name="connsiteX175" fmla="*/ 543138 w 3154526"/>
              <a:gd name="connsiteY175" fmla="*/ 845601 h 5229819"/>
              <a:gd name="connsiteX176" fmla="*/ 910153 w 3154526"/>
              <a:gd name="connsiteY176" fmla="*/ 948610 h 5229819"/>
              <a:gd name="connsiteX177" fmla="*/ 966399 w 3154526"/>
              <a:gd name="connsiteY177" fmla="*/ 962382 h 5229819"/>
              <a:gd name="connsiteX178" fmla="*/ 283580 w 3154526"/>
              <a:gd name="connsiteY178" fmla="*/ 681216 h 5229819"/>
              <a:gd name="connsiteX179" fmla="*/ 1590373 w 3154526"/>
              <a:gd name="connsiteY179" fmla="*/ 207352 h 5229819"/>
              <a:gd name="connsiteX180" fmla="*/ 1849000 w 3154526"/>
              <a:gd name="connsiteY180" fmla="*/ 1052202 h 5229819"/>
              <a:gd name="connsiteX181" fmla="*/ 1897521 w 3154526"/>
              <a:gd name="connsiteY181" fmla="*/ 1104633 h 5229819"/>
              <a:gd name="connsiteX182" fmla="*/ 1590373 w 3154526"/>
              <a:gd name="connsiteY182" fmla="*/ 207352 h 5229819"/>
              <a:gd name="connsiteX183" fmla="*/ 1477590 w 3154526"/>
              <a:gd name="connsiteY183" fmla="*/ 196987 h 5229819"/>
              <a:gd name="connsiteX184" fmla="*/ 1734197 w 3154526"/>
              <a:gd name="connsiteY184" fmla="*/ 915385 h 5229819"/>
              <a:gd name="connsiteX185" fmla="*/ 1477590 w 3154526"/>
              <a:gd name="connsiteY185" fmla="*/ 196987 h 5229819"/>
              <a:gd name="connsiteX186" fmla="*/ 1520807 w 3154526"/>
              <a:gd name="connsiteY186" fmla="*/ 401 h 5229819"/>
              <a:gd name="connsiteX187" fmla="*/ 1959261 w 3154526"/>
              <a:gd name="connsiteY187" fmla="*/ 1004279 h 5229819"/>
              <a:gd name="connsiteX188" fmla="*/ 1999831 w 3154526"/>
              <a:gd name="connsiteY188" fmla="*/ 1233302 h 5229819"/>
              <a:gd name="connsiteX189" fmla="*/ 2119085 w 3154526"/>
              <a:gd name="connsiteY189" fmla="*/ 1423964 h 5229819"/>
              <a:gd name="connsiteX190" fmla="*/ 2335471 w 3154526"/>
              <a:gd name="connsiteY190" fmla="*/ 1850384 h 5229819"/>
              <a:gd name="connsiteX191" fmla="*/ 2392591 w 3154526"/>
              <a:gd name="connsiteY191" fmla="*/ 1951489 h 5229819"/>
              <a:gd name="connsiteX192" fmla="*/ 2748943 w 3154526"/>
              <a:gd name="connsiteY192" fmla="*/ 2303364 h 5229819"/>
              <a:gd name="connsiteX193" fmla="*/ 2806241 w 3154526"/>
              <a:gd name="connsiteY193" fmla="*/ 2339964 h 5229819"/>
              <a:gd name="connsiteX194" fmla="*/ 2679338 w 3154526"/>
              <a:gd name="connsiteY194" fmla="*/ 2010074 h 5229819"/>
              <a:gd name="connsiteX195" fmla="*/ 2606989 w 3154526"/>
              <a:gd name="connsiteY195" fmla="*/ 1775538 h 5229819"/>
              <a:gd name="connsiteX196" fmla="*/ 2582155 w 3154526"/>
              <a:gd name="connsiteY196" fmla="*/ 1309760 h 5229819"/>
              <a:gd name="connsiteX197" fmla="*/ 2592851 w 3154526"/>
              <a:gd name="connsiteY197" fmla="*/ 1261833 h 5229819"/>
              <a:gd name="connsiteX198" fmla="*/ 2718128 w 3154526"/>
              <a:gd name="connsiteY198" fmla="*/ 1210907 h 5229819"/>
              <a:gd name="connsiteX199" fmla="*/ 2951511 w 3154526"/>
              <a:gd name="connsiteY199" fmla="*/ 1441852 h 5229819"/>
              <a:gd name="connsiteX200" fmla="*/ 3144770 w 3154526"/>
              <a:gd name="connsiteY200" fmla="*/ 2025597 h 5229819"/>
              <a:gd name="connsiteX201" fmla="*/ 3154526 w 3154526"/>
              <a:gd name="connsiteY201" fmla="*/ 2110676 h 5229819"/>
              <a:gd name="connsiteX202" fmla="*/ 3154526 w 3154526"/>
              <a:gd name="connsiteY202" fmla="*/ 2821253 h 5229819"/>
              <a:gd name="connsiteX203" fmla="*/ 2760231 w 3154526"/>
              <a:gd name="connsiteY203" fmla="*/ 2387604 h 5229819"/>
              <a:gd name="connsiteX204" fmla="*/ 2690109 w 3154526"/>
              <a:gd name="connsiteY204" fmla="*/ 2343136 h 5229819"/>
              <a:gd name="connsiteX205" fmla="*/ 2584945 w 3154526"/>
              <a:gd name="connsiteY205" fmla="*/ 2319604 h 5229819"/>
              <a:gd name="connsiteX206" fmla="*/ 2476459 w 3154526"/>
              <a:gd name="connsiteY206" fmla="*/ 2274585 h 5229819"/>
              <a:gd name="connsiteX207" fmla="*/ 1635021 w 3154526"/>
              <a:gd name="connsiteY207" fmla="*/ 2080790 h 5229819"/>
              <a:gd name="connsiteX208" fmla="*/ 994284 w 3154526"/>
              <a:gd name="connsiteY208" fmla="*/ 1848426 h 5229819"/>
              <a:gd name="connsiteX209" fmla="*/ 900907 w 3154526"/>
              <a:gd name="connsiteY209" fmla="*/ 1722986 h 5229819"/>
              <a:gd name="connsiteX210" fmla="*/ 1019942 w 3154526"/>
              <a:gd name="connsiteY210" fmla="*/ 1634959 h 5229819"/>
              <a:gd name="connsiteX211" fmla="*/ 1436756 w 3154526"/>
              <a:gd name="connsiteY211" fmla="*/ 1581585 h 5229819"/>
              <a:gd name="connsiteX212" fmla="*/ 1745065 w 3154526"/>
              <a:gd name="connsiteY212" fmla="*/ 1615304 h 5229819"/>
              <a:gd name="connsiteX213" fmla="*/ 1601192 w 3154526"/>
              <a:gd name="connsiteY213" fmla="*/ 1445865 h 5229819"/>
              <a:gd name="connsiteX214" fmla="*/ 1401935 w 3154526"/>
              <a:gd name="connsiteY214" fmla="*/ 1322332 h 5229819"/>
              <a:gd name="connsiteX215" fmla="*/ 1350058 w 3154526"/>
              <a:gd name="connsiteY215" fmla="*/ 1304329 h 5229819"/>
              <a:gd name="connsiteX216" fmla="*/ 1196299 w 3154526"/>
              <a:gd name="connsiteY216" fmla="*/ 1267380 h 5229819"/>
              <a:gd name="connsiteX217" fmla="*/ 1010774 w 3154526"/>
              <a:gd name="connsiteY217" fmla="*/ 1183133 h 5229819"/>
              <a:gd name="connsiteX218" fmla="*/ 762606 w 3154526"/>
              <a:gd name="connsiteY218" fmla="*/ 1122658 h 5229819"/>
              <a:gd name="connsiteX219" fmla="*/ 154893 w 3154526"/>
              <a:gd name="connsiteY219" fmla="*/ 930327 h 5229819"/>
              <a:gd name="connsiteX220" fmla="*/ 41348 w 3154526"/>
              <a:gd name="connsiteY220" fmla="*/ 855682 h 5229819"/>
              <a:gd name="connsiteX221" fmla="*/ 71618 w 3154526"/>
              <a:gd name="connsiteY221" fmla="*/ 669959 h 5229819"/>
              <a:gd name="connsiteX222" fmla="*/ 192882 w 3154526"/>
              <a:gd name="connsiteY222" fmla="*/ 633126 h 5229819"/>
              <a:gd name="connsiteX223" fmla="*/ 753661 w 3154526"/>
              <a:gd name="connsiteY223" fmla="*/ 741211 h 5229819"/>
              <a:gd name="connsiteX224" fmla="*/ 1255776 w 3154526"/>
              <a:gd name="connsiteY224" fmla="*/ 1147472 h 5229819"/>
              <a:gd name="connsiteX225" fmla="*/ 1455766 w 3154526"/>
              <a:gd name="connsiteY225" fmla="*/ 1276598 h 5229819"/>
              <a:gd name="connsiteX226" fmla="*/ 1288932 w 3154526"/>
              <a:gd name="connsiteY226" fmla="*/ 1033280 h 5229819"/>
              <a:gd name="connsiteX227" fmla="*/ 1232411 w 3154526"/>
              <a:gd name="connsiteY227" fmla="*/ 880301 h 5229819"/>
              <a:gd name="connsiteX228" fmla="*/ 1384570 w 3154526"/>
              <a:gd name="connsiteY228" fmla="*/ 733996 h 5229819"/>
              <a:gd name="connsiteX229" fmla="*/ 1507746 w 3154526"/>
              <a:gd name="connsiteY229" fmla="*/ 755398 h 5229819"/>
              <a:gd name="connsiteX230" fmla="*/ 1477350 w 3154526"/>
              <a:gd name="connsiteY230" fmla="*/ 678725 h 5229819"/>
              <a:gd name="connsiteX231" fmla="*/ 1417151 w 3154526"/>
              <a:gd name="connsiteY231" fmla="*/ 168105 h 5229819"/>
              <a:gd name="connsiteX232" fmla="*/ 1520807 w 3154526"/>
              <a:gd name="connsiteY232"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3154526" h="5229819">
                <a:moveTo>
                  <a:pt x="2984957" y="4764199"/>
                </a:moveTo>
                <a:cubicBezTo>
                  <a:pt x="3018240" y="4767408"/>
                  <a:pt x="3051712" y="4773969"/>
                  <a:pt x="3085247" y="4783935"/>
                </a:cubicBezTo>
                <a:lnTo>
                  <a:pt x="3154526" y="4805985"/>
                </a:lnTo>
                <a:lnTo>
                  <a:pt x="3154526" y="4854317"/>
                </a:lnTo>
                <a:lnTo>
                  <a:pt x="3077489" y="4835342"/>
                </a:lnTo>
                <a:cubicBezTo>
                  <a:pt x="3033509" y="4827066"/>
                  <a:pt x="2989112" y="4821557"/>
                  <a:pt x="2943802" y="4819637"/>
                </a:cubicBezTo>
                <a:cubicBezTo>
                  <a:pt x="2893293" y="4817421"/>
                  <a:pt x="2839830" y="4831234"/>
                  <a:pt x="2790751" y="4847576"/>
                </a:cubicBezTo>
                <a:cubicBezTo>
                  <a:pt x="2669496" y="4887789"/>
                  <a:pt x="2461044" y="5000040"/>
                  <a:pt x="2434897" y="5031577"/>
                </a:cubicBezTo>
                <a:cubicBezTo>
                  <a:pt x="2484364" y="5038618"/>
                  <a:pt x="2785484" y="4986917"/>
                  <a:pt x="2951768" y="4976098"/>
                </a:cubicBezTo>
                <a:lnTo>
                  <a:pt x="3154526" y="4968709"/>
                </a:lnTo>
                <a:lnTo>
                  <a:pt x="3154526" y="5031765"/>
                </a:lnTo>
                <a:lnTo>
                  <a:pt x="3014835" y="5034301"/>
                </a:lnTo>
                <a:cubicBezTo>
                  <a:pt x="2710439" y="5051677"/>
                  <a:pt x="2441583" y="5097943"/>
                  <a:pt x="2393353" y="5115550"/>
                </a:cubicBezTo>
                <a:cubicBezTo>
                  <a:pt x="2431157" y="5160603"/>
                  <a:pt x="2707409" y="5188478"/>
                  <a:pt x="2867479" y="5174972"/>
                </a:cubicBezTo>
                <a:lnTo>
                  <a:pt x="3154526" y="5146324"/>
                </a:lnTo>
                <a:lnTo>
                  <a:pt x="3154526" y="5195560"/>
                </a:lnTo>
                <a:lnTo>
                  <a:pt x="2893424" y="5222073"/>
                </a:ln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29101" y="3729983"/>
                </a:moveTo>
                <a:cubicBezTo>
                  <a:pt x="2661589" y="3730947"/>
                  <a:pt x="2697073" y="3732787"/>
                  <a:pt x="2725377" y="3746294"/>
                </a:cubicBezTo>
                <a:cubicBezTo>
                  <a:pt x="2822777" y="3791583"/>
                  <a:pt x="2920786" y="3836926"/>
                  <a:pt x="3013384" y="3891324"/>
                </a:cubicBezTo>
                <a:lnTo>
                  <a:pt x="3154526" y="3990464"/>
                </a:lnTo>
                <a:lnTo>
                  <a:pt x="3154526" y="4060395"/>
                </a:lnTo>
                <a:lnTo>
                  <a:pt x="3036403" y="3972021"/>
                </a:lnTo>
                <a:cubicBezTo>
                  <a:pt x="2907615" y="3883525"/>
                  <a:pt x="2779554" y="3819455"/>
                  <a:pt x="2688997" y="3810128"/>
                </a:cubicBezTo>
                <a:cubicBezTo>
                  <a:pt x="2831670" y="3941058"/>
                  <a:pt x="2937046" y="4076752"/>
                  <a:pt x="3092476" y="4164235"/>
                </a:cubicBezTo>
                <a:lnTo>
                  <a:pt x="3154526" y="4207256"/>
                </a:lnTo>
                <a:lnTo>
                  <a:pt x="3154526" y="4417507"/>
                </a:lnTo>
                <a:lnTo>
                  <a:pt x="3087942" y="4378606"/>
                </a:lnTo>
                <a:cubicBezTo>
                  <a:pt x="3102143" y="4394351"/>
                  <a:pt x="3115996" y="4410565"/>
                  <a:pt x="3130359" y="4425849"/>
                </a:cubicBezTo>
                <a:lnTo>
                  <a:pt x="3154526" y="4447989"/>
                </a:lnTo>
                <a:lnTo>
                  <a:pt x="3154526" y="4543354"/>
                </a:lnTo>
                <a:lnTo>
                  <a:pt x="3094526" y="4521621"/>
                </a:lnTo>
                <a:cubicBezTo>
                  <a:pt x="3058315" y="4508467"/>
                  <a:pt x="3021946" y="449579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785895" y="4647295"/>
                  <a:pt x="2924346" y="4650622"/>
                  <a:pt x="3060973" y="4624283"/>
                </a:cubicBezTo>
                <a:lnTo>
                  <a:pt x="3154526" y="4599347"/>
                </a:lnTo>
                <a:lnTo>
                  <a:pt x="3154526" y="4661496"/>
                </a:lnTo>
                <a:lnTo>
                  <a:pt x="3124590" y="4670972"/>
                </a:lnTo>
                <a:cubicBezTo>
                  <a:pt x="2971313" y="4708028"/>
                  <a:pt x="2814417" y="4711286"/>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600173" y="3247414"/>
                </a:moveTo>
                <a:cubicBezTo>
                  <a:pt x="2739107" y="3233347"/>
                  <a:pt x="2875094" y="3248675"/>
                  <a:pt x="3008079" y="3291395"/>
                </a:cubicBezTo>
                <a:lnTo>
                  <a:pt x="3154526" y="3354047"/>
                </a:lnTo>
                <a:lnTo>
                  <a:pt x="3154526" y="3464030"/>
                </a:lnTo>
                <a:lnTo>
                  <a:pt x="3150012" y="3464430"/>
                </a:lnTo>
                <a:cubicBezTo>
                  <a:pt x="3100914" y="3475356"/>
                  <a:pt x="3052436" y="3493594"/>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460502" y="3268829"/>
                  <a:pt x="2530706" y="3254447"/>
                  <a:pt x="2600173" y="3247414"/>
                </a:cubicBezTo>
                <a:close/>
                <a:moveTo>
                  <a:pt x="2319352" y="2601737"/>
                </a:moveTo>
                <a:cubicBezTo>
                  <a:pt x="2479864" y="2611004"/>
                  <a:pt x="2629308" y="2651575"/>
                  <a:pt x="2766163" y="2737145"/>
                </a:cubicBezTo>
                <a:cubicBezTo>
                  <a:pt x="2835451" y="2780619"/>
                  <a:pt x="2910653" y="2816308"/>
                  <a:pt x="2974746" y="2866399"/>
                </a:cubicBezTo>
                <a:cubicBezTo>
                  <a:pt x="3023787" y="2904282"/>
                  <a:pt x="3073991" y="2942035"/>
                  <a:pt x="3121568" y="2982134"/>
                </a:cubicBezTo>
                <a:lnTo>
                  <a:pt x="3154526" y="3011886"/>
                </a:lnTo>
                <a:lnTo>
                  <a:pt x="3154526" y="3160319"/>
                </a:lnTo>
                <a:lnTo>
                  <a:pt x="3067546" y="3110720"/>
                </a:lnTo>
                <a:cubicBezTo>
                  <a:pt x="2761030" y="2947917"/>
                  <a:pt x="2322476" y="2787314"/>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675451" y="3114433"/>
                  <a:pt x="2844900" y="3140546"/>
                  <a:pt x="3016861" y="3160740"/>
                </a:cubicBezTo>
                <a:lnTo>
                  <a:pt x="3154526" y="3176279"/>
                </a:lnTo>
                <a:lnTo>
                  <a:pt x="3154526" y="3250361"/>
                </a:lnTo>
                <a:lnTo>
                  <a:pt x="3091307" y="3229805"/>
                </a:ln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38773" y="1630286"/>
                  <a:pt x="3113633" y="1822140"/>
                  <a:pt x="3144770" y="2025597"/>
                </a:cubicBezTo>
                <a:lnTo>
                  <a:pt x="3154526" y="2110676"/>
                </a:lnTo>
                <a:lnTo>
                  <a:pt x="3154526" y="2821253"/>
                </a:lnTo>
                <a:lnTo>
                  <a:pt x="2760231" y="2387604"/>
                </a:ln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accent4">
              <a:lumMod val="60000"/>
              <a:lumOff val="40000"/>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pic>
        <p:nvPicPr>
          <p:cNvPr id="6" name="Graphic 5">
            <a:extLst>
              <a:ext uri="{FF2B5EF4-FFF2-40B4-BE49-F238E27FC236}">
                <a16:creationId xmlns:a16="http://schemas.microsoft.com/office/drawing/2014/main" id="{7CB19B63-2AAF-E86D-D7F1-B659DB36B5AC}"/>
              </a:ext>
              <a:ext uri="{C183D7F6-B498-43B3-948B-1728B52AA6E4}">
                <adec:decorative xmlns:adec="http://schemas.microsoft.com/office/drawing/2017/decorative" val="1"/>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rcRect l="27188"/>
          <a:stretch>
            <a:fillRect/>
          </a:stretch>
        </p:blipFill>
        <p:spPr>
          <a:xfrm>
            <a:off x="-1" y="2673019"/>
            <a:ext cx="1697023" cy="1898712"/>
          </a:xfrm>
          <a:custGeom>
            <a:avLst/>
            <a:gdLst>
              <a:gd name="connsiteX0" fmla="*/ 0 w 1697023"/>
              <a:gd name="connsiteY0" fmla="*/ 0 h 1898712"/>
              <a:gd name="connsiteX1" fmla="*/ 1697023 w 1697023"/>
              <a:gd name="connsiteY1" fmla="*/ 0 h 1898712"/>
              <a:gd name="connsiteX2" fmla="*/ 1697023 w 1697023"/>
              <a:gd name="connsiteY2" fmla="*/ 1898712 h 1898712"/>
              <a:gd name="connsiteX3" fmla="*/ 0 w 1697023"/>
              <a:gd name="connsiteY3" fmla="*/ 1898712 h 1898712"/>
            </a:gdLst>
            <a:ahLst/>
            <a:cxnLst>
              <a:cxn ang="0">
                <a:pos x="connsiteX0" y="connsiteY0"/>
              </a:cxn>
              <a:cxn ang="0">
                <a:pos x="connsiteX1" y="connsiteY1"/>
              </a:cxn>
              <a:cxn ang="0">
                <a:pos x="connsiteX2" y="connsiteY2"/>
              </a:cxn>
              <a:cxn ang="0">
                <a:pos x="connsiteX3" y="connsiteY3"/>
              </a:cxn>
            </a:cxnLst>
            <a:rect l="l" t="t" r="r" b="b"/>
            <a:pathLst>
              <a:path w="1697023" h="1898712">
                <a:moveTo>
                  <a:pt x="0" y="0"/>
                </a:moveTo>
                <a:lnTo>
                  <a:pt x="1697023" y="0"/>
                </a:lnTo>
                <a:lnTo>
                  <a:pt x="1697023" y="1898712"/>
                </a:lnTo>
                <a:lnTo>
                  <a:pt x="0" y="1898712"/>
                </a:lnTo>
                <a:close/>
              </a:path>
            </a:pathLst>
          </a:custGeom>
        </p:spPr>
      </p:pic>
      <p:sp>
        <p:nvSpPr>
          <p:cNvPr id="22" name="Freeform: Shape 21">
            <a:extLst>
              <a:ext uri="{FF2B5EF4-FFF2-40B4-BE49-F238E27FC236}">
                <a16:creationId xmlns:a16="http://schemas.microsoft.com/office/drawing/2014/main" id="{83712F38-4391-A499-56E2-8F095A506D08}"/>
              </a:ext>
              <a:ext uri="{C183D7F6-B498-43B3-948B-1728B52AA6E4}">
                <adec:decorative xmlns:adec="http://schemas.microsoft.com/office/drawing/2017/decorative" val="1"/>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914400" y="914400"/>
            <a:ext cx="10360152" cy="2843784"/>
          </a:xfrm>
        </p:spPr>
        <p:txBody>
          <a:bodyPr anchor="b" anchorCtr="0"/>
          <a:lstStyle>
            <a:lvl1pPr algn="ctr">
              <a:defRPr sz="4800" cap="none" baseline="0">
                <a:latin typeface="+mj-lt"/>
              </a:defRPr>
            </a:lvl1pPr>
          </a:lstStyle>
          <a:p>
            <a:r>
              <a:rPr lang="en-US" dirty="0"/>
              <a:t>click to add title</a:t>
            </a:r>
          </a:p>
        </p:txBody>
      </p:sp>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hasCustomPrompt="1"/>
          </p:nvPr>
        </p:nvSpPr>
        <p:spPr>
          <a:xfrm>
            <a:off x="2041114" y="3825875"/>
            <a:ext cx="8109772" cy="2644775"/>
          </a:xfrm>
        </p:spPr>
        <p:txBody>
          <a:bodyPr>
            <a:normAutofit/>
          </a:bodyPr>
          <a:lstStyle>
            <a:lvl1pPr marL="0" indent="0" algn="ctr">
              <a:lnSpc>
                <a:spcPct val="100000"/>
              </a:lnSpc>
              <a:spcBef>
                <a:spcPts val="0"/>
              </a:spcBef>
              <a:buNone/>
              <a:defRPr sz="2400" cap="all" baseline="0"/>
            </a:lvl1pPr>
          </a:lstStyle>
          <a:p>
            <a:pPr lvl="0"/>
            <a:r>
              <a:rPr lang="en-US" dirty="0"/>
              <a:t>Click to add text</a:t>
            </a: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1">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179F09D-FCEF-2378-FD6D-390137D19D7F}"/>
              </a:ext>
            </a:extLst>
          </p:cNvPr>
          <p:cNvSpPr>
            <a:spLocks noGrp="1"/>
          </p:cNvSpPr>
          <p:nvPr>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2" name="Content Placeholder 6">
            <a:extLst>
              <a:ext uri="{FF2B5EF4-FFF2-40B4-BE49-F238E27FC236}">
                <a16:creationId xmlns:a16="http://schemas.microsoft.com/office/drawing/2014/main" id="{43E2AC72-73DB-7038-4867-55751103F51A}"/>
              </a:ext>
            </a:extLst>
          </p:cNvPr>
          <p:cNvSpPr>
            <a:spLocks noGrp="1"/>
          </p:cNvSpPr>
          <p:nvPr>
            <p:ph sz="quarter" idx="11"/>
          </p:nvPr>
        </p:nvSpPr>
        <p:spPr>
          <a:xfrm>
            <a:off x="914400"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6">
            <a:extLst>
              <a:ext uri="{FF2B5EF4-FFF2-40B4-BE49-F238E27FC236}">
                <a16:creationId xmlns:a16="http://schemas.microsoft.com/office/drawing/2014/main" id="{C4B21F26-677B-015C-5D71-238B3798DF57}"/>
              </a:ext>
            </a:extLst>
          </p:cNvPr>
          <p:cNvSpPr>
            <a:spLocks noGrp="1"/>
          </p:cNvSpPr>
          <p:nvPr>
            <p:ph sz="quarter" idx="12"/>
          </p:nvPr>
        </p:nvSpPr>
        <p:spPr>
          <a:xfrm>
            <a:off x="6357747"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reeform 6">
            <a:extLst>
              <a:ext uri="{FF2B5EF4-FFF2-40B4-BE49-F238E27FC236}">
                <a16:creationId xmlns:a16="http://schemas.microsoft.com/office/drawing/2014/main" id="{A3F1B258-8FBC-06A8-3A1F-466CEEDBBEF2}"/>
              </a:ext>
              <a:ext uri="{C183D7F6-B498-43B3-948B-1728B52AA6E4}">
                <adec:decorative xmlns:adec="http://schemas.microsoft.com/office/drawing/2017/decorative" val="1"/>
              </a:ext>
            </a:extLst>
          </p:cNvPr>
          <p:cNvSpPr/>
          <p:nvPr userDrawn="1"/>
        </p:nvSpPr>
        <p:spPr>
          <a:xfrm>
            <a:off x="0" y="5879804"/>
            <a:ext cx="4707470" cy="978196"/>
          </a:xfrm>
          <a:custGeom>
            <a:avLst/>
            <a:gdLst>
              <a:gd name="connsiteX0" fmla="*/ 4059737 w 4707470"/>
              <a:gd name="connsiteY0" fmla="*/ 967990 h 978196"/>
              <a:gd name="connsiteX1" fmla="*/ 4058450 w 4707470"/>
              <a:gd name="connsiteY1" fmla="*/ 978196 h 978196"/>
              <a:gd name="connsiteX2" fmla="*/ 4010063 w 4707470"/>
              <a:gd name="connsiteY2" fmla="*/ 978196 h 978196"/>
              <a:gd name="connsiteX3" fmla="*/ 0 w 4707470"/>
              <a:gd name="connsiteY3" fmla="*/ 488477 h 978196"/>
              <a:gd name="connsiteX4" fmla="*/ 72049 w 4707470"/>
              <a:gd name="connsiteY4" fmla="*/ 656791 h 978196"/>
              <a:gd name="connsiteX5" fmla="*/ 206640 w 4707470"/>
              <a:gd name="connsiteY5" fmla="*/ 886509 h 978196"/>
              <a:gd name="connsiteX6" fmla="*/ 272042 w 4707470"/>
              <a:gd name="connsiteY6" fmla="*/ 978196 h 978196"/>
              <a:gd name="connsiteX7" fmla="*/ 184579 w 4707470"/>
              <a:gd name="connsiteY7" fmla="*/ 978196 h 978196"/>
              <a:gd name="connsiteX8" fmla="*/ 149828 w 4707470"/>
              <a:gd name="connsiteY8" fmla="*/ 932137 h 978196"/>
              <a:gd name="connsiteX9" fmla="*/ 29898 w 4707470"/>
              <a:gd name="connsiteY9" fmla="*/ 726361 h 978196"/>
              <a:gd name="connsiteX10" fmla="*/ 0 w 4707470"/>
              <a:gd name="connsiteY10" fmla="*/ 659079 h 978196"/>
              <a:gd name="connsiteX11" fmla="*/ 2427853 w 4707470"/>
              <a:gd name="connsiteY11" fmla="*/ 69987 h 978196"/>
              <a:gd name="connsiteX12" fmla="*/ 2017693 w 4707470"/>
              <a:gd name="connsiteY12" fmla="*/ 122737 h 978196"/>
              <a:gd name="connsiteX13" fmla="*/ 1217707 w 4707470"/>
              <a:gd name="connsiteY13" fmla="*/ 266029 h 978196"/>
              <a:gd name="connsiteX14" fmla="*/ 848303 w 4707470"/>
              <a:gd name="connsiteY14" fmla="*/ 292389 h 978196"/>
              <a:gd name="connsiteX15" fmla="*/ 2617347 w 4707470"/>
              <a:gd name="connsiteY15" fmla="*/ 268805 h 978196"/>
              <a:gd name="connsiteX16" fmla="*/ 2575151 w 4707470"/>
              <a:gd name="connsiteY16" fmla="*/ 346132 h 978196"/>
              <a:gd name="connsiteX17" fmla="*/ 1592825 w 4707470"/>
              <a:gd name="connsiteY17" fmla="*/ 430392 h 978196"/>
              <a:gd name="connsiteX18" fmla="*/ 927202 w 4707470"/>
              <a:gd name="connsiteY18" fmla="*/ 395014 h 978196"/>
              <a:gd name="connsiteX19" fmla="*/ 848774 w 4707470"/>
              <a:gd name="connsiteY19" fmla="*/ 400725 h 978196"/>
              <a:gd name="connsiteX20" fmla="*/ 953198 w 4707470"/>
              <a:gd name="connsiteY20" fmla="*/ 446968 h 978196"/>
              <a:gd name="connsiteX21" fmla="*/ 1164217 w 4707470"/>
              <a:gd name="connsiteY21" fmla="*/ 487531 h 978196"/>
              <a:gd name="connsiteX22" fmla="*/ 2563251 w 4707470"/>
              <a:gd name="connsiteY22" fmla="*/ 479630 h 978196"/>
              <a:gd name="connsiteX23" fmla="*/ 2969415 w 4707470"/>
              <a:gd name="connsiteY23" fmla="*/ 235206 h 978196"/>
              <a:gd name="connsiteX24" fmla="*/ 3018419 w 4707470"/>
              <a:gd name="connsiteY24" fmla="*/ 177666 h 978196"/>
              <a:gd name="connsiteX25" fmla="*/ 2838754 w 4707470"/>
              <a:gd name="connsiteY25" fmla="*/ 98695 h 978196"/>
              <a:gd name="connsiteX26" fmla="*/ 2427853 w 4707470"/>
              <a:gd name="connsiteY26" fmla="*/ 69987 h 978196"/>
              <a:gd name="connsiteX27" fmla="*/ 2444158 w 4707470"/>
              <a:gd name="connsiteY27" fmla="*/ 387 h 978196"/>
              <a:gd name="connsiteX28" fmla="*/ 2908628 w 4707470"/>
              <a:gd name="connsiteY28" fmla="*/ 45735 h 978196"/>
              <a:gd name="connsiteX29" fmla="*/ 3088619 w 4707470"/>
              <a:gd name="connsiteY29" fmla="*/ 154653 h 978196"/>
              <a:gd name="connsiteX30" fmla="*/ 2980945 w 4707470"/>
              <a:gd name="connsiteY30" fmla="*/ 318333 h 978196"/>
              <a:gd name="connsiteX31" fmla="*/ 2478738 w 4707470"/>
              <a:gd name="connsiteY31" fmla="*/ 580498 h 978196"/>
              <a:gd name="connsiteX32" fmla="*/ 2071312 w 4707470"/>
              <a:gd name="connsiteY32" fmla="*/ 685100 h 978196"/>
              <a:gd name="connsiteX33" fmla="*/ 2336932 w 4707470"/>
              <a:gd name="connsiteY33" fmla="*/ 823834 h 978196"/>
              <a:gd name="connsiteX34" fmla="*/ 2650218 w 4707470"/>
              <a:gd name="connsiteY34" fmla="*/ 880372 h 978196"/>
              <a:gd name="connsiteX35" fmla="*/ 2724828 w 4707470"/>
              <a:gd name="connsiteY35" fmla="*/ 877816 h 978196"/>
              <a:gd name="connsiteX36" fmla="*/ 2937906 w 4707470"/>
              <a:gd name="connsiteY36" fmla="*/ 850216 h 978196"/>
              <a:gd name="connsiteX37" fmla="*/ 3214489 w 4707470"/>
              <a:gd name="connsiteY37" fmla="*/ 865310 h 978196"/>
              <a:gd name="connsiteX38" fmla="*/ 3558811 w 4707470"/>
              <a:gd name="connsiteY38" fmla="*/ 821783 h 978196"/>
              <a:gd name="connsiteX39" fmla="*/ 4423716 w 4707470"/>
              <a:gd name="connsiteY39" fmla="*/ 769182 h 978196"/>
              <a:gd name="connsiteX40" fmla="*/ 4604328 w 4707470"/>
              <a:gd name="connsiteY40" fmla="*/ 806587 h 978196"/>
              <a:gd name="connsiteX41" fmla="*/ 4700071 w 4707470"/>
              <a:gd name="connsiteY41" fmla="*/ 978164 h 978196"/>
              <a:gd name="connsiteX42" fmla="*/ 4700051 w 4707470"/>
              <a:gd name="connsiteY42" fmla="*/ 978196 h 978196"/>
              <a:gd name="connsiteX43" fmla="*/ 4626911 w 4707470"/>
              <a:gd name="connsiteY43" fmla="*/ 978196 h 978196"/>
              <a:gd name="connsiteX44" fmla="*/ 4634858 w 4707470"/>
              <a:gd name="connsiteY44" fmla="*/ 938205 h 978196"/>
              <a:gd name="connsiteX45" fmla="*/ 4565805 w 4707470"/>
              <a:gd name="connsiteY45" fmla="*/ 871619 h 978196"/>
              <a:gd name="connsiteX46" fmla="*/ 4384624 w 4707470"/>
              <a:gd name="connsiteY46" fmla="*/ 835208 h 978196"/>
              <a:gd name="connsiteX47" fmla="*/ 4191174 w 4707470"/>
              <a:gd name="connsiteY47" fmla="*/ 828605 h 978196"/>
              <a:gd name="connsiteX48" fmla="*/ 3615233 w 4707470"/>
              <a:gd name="connsiteY48" fmla="*/ 882733 h 978196"/>
              <a:gd name="connsiteX49" fmla="*/ 3106122 w 4707470"/>
              <a:gd name="connsiteY49" fmla="*/ 957428 h 978196"/>
              <a:gd name="connsiteX50" fmla="*/ 3167669 w 4707470"/>
              <a:gd name="connsiteY50" fmla="*/ 978196 h 978196"/>
              <a:gd name="connsiteX51" fmla="*/ 2761995 w 4707470"/>
              <a:gd name="connsiteY51" fmla="*/ 978196 h 978196"/>
              <a:gd name="connsiteX52" fmla="*/ 2604435 w 4707470"/>
              <a:gd name="connsiteY52" fmla="*/ 961624 h 978196"/>
              <a:gd name="connsiteX53" fmla="*/ 2629619 w 4707470"/>
              <a:gd name="connsiteY53" fmla="*/ 978196 h 978196"/>
              <a:gd name="connsiteX54" fmla="*/ 2442177 w 4707470"/>
              <a:gd name="connsiteY54" fmla="*/ 978196 h 978196"/>
              <a:gd name="connsiteX55" fmla="*/ 2299922 w 4707470"/>
              <a:gd name="connsiteY55" fmla="*/ 896786 h 978196"/>
              <a:gd name="connsiteX56" fmla="*/ 2204982 w 4707470"/>
              <a:gd name="connsiteY56" fmla="*/ 850389 h 978196"/>
              <a:gd name="connsiteX57" fmla="*/ 1506483 w 4707470"/>
              <a:gd name="connsiteY57" fmla="*/ 669446 h 978196"/>
              <a:gd name="connsiteX58" fmla="*/ 1473612 w 4707470"/>
              <a:gd name="connsiteY58" fmla="*/ 681163 h 978196"/>
              <a:gd name="connsiteX59" fmla="*/ 1855475 w 4707470"/>
              <a:gd name="connsiteY59" fmla="*/ 879104 h 978196"/>
              <a:gd name="connsiteX60" fmla="*/ 2046452 w 4707470"/>
              <a:gd name="connsiteY60" fmla="*/ 978196 h 978196"/>
              <a:gd name="connsiteX61" fmla="*/ 1905580 w 4707470"/>
              <a:gd name="connsiteY61" fmla="*/ 978196 h 978196"/>
              <a:gd name="connsiteX62" fmla="*/ 1792576 w 4707470"/>
              <a:gd name="connsiteY62" fmla="*/ 917483 h 978196"/>
              <a:gd name="connsiteX63" fmla="*/ 1431825 w 4707470"/>
              <a:gd name="connsiteY63" fmla="*/ 761296 h 978196"/>
              <a:gd name="connsiteX64" fmla="*/ 1584066 w 4707470"/>
              <a:gd name="connsiteY64" fmla="*/ 912806 h 978196"/>
              <a:gd name="connsiteX65" fmla="*/ 1665294 w 4707470"/>
              <a:gd name="connsiteY65" fmla="*/ 978196 h 978196"/>
              <a:gd name="connsiteX66" fmla="*/ 1530478 w 4707470"/>
              <a:gd name="connsiteY66" fmla="*/ 978196 h 978196"/>
              <a:gd name="connsiteX67" fmla="*/ 1433502 w 4707470"/>
              <a:gd name="connsiteY67" fmla="*/ 903764 h 978196"/>
              <a:gd name="connsiteX68" fmla="*/ 1207351 w 4707470"/>
              <a:gd name="connsiteY68" fmla="*/ 677361 h 978196"/>
              <a:gd name="connsiteX69" fmla="*/ 1085279 w 4707470"/>
              <a:gd name="connsiteY69" fmla="*/ 580996 h 978196"/>
              <a:gd name="connsiteX70" fmla="*/ 460678 w 4707470"/>
              <a:gd name="connsiteY70" fmla="*/ 320100 h 978196"/>
              <a:gd name="connsiteX71" fmla="*/ 370062 w 4707470"/>
              <a:gd name="connsiteY71" fmla="*/ 302529 h 978196"/>
              <a:gd name="connsiteX72" fmla="*/ 692974 w 4707470"/>
              <a:gd name="connsiteY72" fmla="*/ 645063 h 978196"/>
              <a:gd name="connsiteX73" fmla="*/ 899891 w 4707470"/>
              <a:gd name="connsiteY73" fmla="*/ 897040 h 978196"/>
              <a:gd name="connsiteX74" fmla="*/ 958299 w 4707470"/>
              <a:gd name="connsiteY74" fmla="*/ 978196 h 978196"/>
              <a:gd name="connsiteX75" fmla="*/ 856593 w 4707470"/>
              <a:gd name="connsiteY75" fmla="*/ 978196 h 978196"/>
              <a:gd name="connsiteX76" fmla="*/ 745097 w 4707470"/>
              <a:gd name="connsiteY76" fmla="*/ 814331 h 978196"/>
              <a:gd name="connsiteX77" fmla="*/ 291682 w 4707470"/>
              <a:gd name="connsiteY77" fmla="*/ 357455 h 978196"/>
              <a:gd name="connsiteX78" fmla="*/ 192689 w 4707470"/>
              <a:gd name="connsiteY78" fmla="*/ 294672 h 978196"/>
              <a:gd name="connsiteX79" fmla="*/ 556080 w 4707470"/>
              <a:gd name="connsiteY79" fmla="*/ 783560 h 978196"/>
              <a:gd name="connsiteX80" fmla="*/ 645779 w 4707470"/>
              <a:gd name="connsiteY80" fmla="*/ 904799 h 978196"/>
              <a:gd name="connsiteX81" fmla="*/ 703943 w 4707470"/>
              <a:gd name="connsiteY81" fmla="*/ 978196 h 978196"/>
              <a:gd name="connsiteX82" fmla="*/ 621039 w 4707470"/>
              <a:gd name="connsiteY82" fmla="*/ 978196 h 978196"/>
              <a:gd name="connsiteX83" fmla="*/ 430820 w 4707470"/>
              <a:gd name="connsiteY83" fmla="*/ 725635 h 978196"/>
              <a:gd name="connsiteX84" fmla="*/ 116693 w 4707470"/>
              <a:gd name="connsiteY84" fmla="*/ 361863 h 978196"/>
              <a:gd name="connsiteX85" fmla="*/ 50540 w 4707470"/>
              <a:gd name="connsiteY85" fmla="*/ 310444 h 978196"/>
              <a:gd name="connsiteX86" fmla="*/ 0 w 4707470"/>
              <a:gd name="connsiteY86" fmla="*/ 281606 h 978196"/>
              <a:gd name="connsiteX87" fmla="*/ 0 w 4707470"/>
              <a:gd name="connsiteY87" fmla="*/ 27934 h 978196"/>
              <a:gd name="connsiteX88" fmla="*/ 404992 w 4707470"/>
              <a:gd name="connsiteY88" fmla="*/ 222649 h 978196"/>
              <a:gd name="connsiteX89" fmla="*/ 515732 w 4707470"/>
              <a:gd name="connsiteY89" fmla="*/ 243759 h 978196"/>
              <a:gd name="connsiteX90" fmla="*/ 660613 w 4707470"/>
              <a:gd name="connsiteY90" fmla="*/ 222758 h 978196"/>
              <a:gd name="connsiteX91" fmla="*/ 820261 w 4707470"/>
              <a:gd name="connsiteY91" fmla="*/ 226406 h 978196"/>
              <a:gd name="connsiteX92" fmla="*/ 1982193 w 4707470"/>
              <a:gd name="connsiteY92" fmla="*/ 65102 h 978196"/>
              <a:gd name="connsiteX93" fmla="*/ 2444158 w 4707470"/>
              <a:gd name="connsiteY93" fmla="*/ 387 h 9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707470" h="978196">
                <a:moveTo>
                  <a:pt x="4059737" y="967990"/>
                </a:moveTo>
                <a:lnTo>
                  <a:pt x="4058450" y="978196"/>
                </a:lnTo>
                <a:lnTo>
                  <a:pt x="4010063" y="978196"/>
                </a:lnTo>
                <a:close/>
                <a:moveTo>
                  <a:pt x="0" y="488477"/>
                </a:moveTo>
                <a:lnTo>
                  <a:pt x="72049" y="656791"/>
                </a:lnTo>
                <a:cubicBezTo>
                  <a:pt x="112356" y="736092"/>
                  <a:pt x="157416" y="812383"/>
                  <a:pt x="206640" y="886509"/>
                </a:cubicBezTo>
                <a:lnTo>
                  <a:pt x="272042" y="978196"/>
                </a:lnTo>
                <a:lnTo>
                  <a:pt x="184579" y="978196"/>
                </a:lnTo>
                <a:lnTo>
                  <a:pt x="149828" y="932137"/>
                </a:lnTo>
                <a:cubicBezTo>
                  <a:pt x="105705" y="866449"/>
                  <a:pt x="65433" y="798062"/>
                  <a:pt x="29898" y="726361"/>
                </a:cubicBezTo>
                <a:lnTo>
                  <a:pt x="0" y="659079"/>
                </a:lnTo>
                <a:close/>
                <a:moveTo>
                  <a:pt x="2427853" y="69987"/>
                </a:moveTo>
                <a:cubicBezTo>
                  <a:pt x="2291111" y="74991"/>
                  <a:pt x="2154491" y="93572"/>
                  <a:pt x="2017693" y="122737"/>
                </a:cubicBezTo>
                <a:cubicBezTo>
                  <a:pt x="1752602" y="179100"/>
                  <a:pt x="1485359" y="223967"/>
                  <a:pt x="1217707" y="266029"/>
                </a:cubicBezTo>
                <a:cubicBezTo>
                  <a:pt x="1096073" y="285102"/>
                  <a:pt x="971859" y="284040"/>
                  <a:pt x="848303" y="292389"/>
                </a:cubicBezTo>
                <a:cubicBezTo>
                  <a:pt x="1439836" y="418622"/>
                  <a:pt x="2029550" y="374317"/>
                  <a:pt x="2617347" y="268805"/>
                </a:cubicBezTo>
                <a:cubicBezTo>
                  <a:pt x="2641249" y="326771"/>
                  <a:pt x="2615591" y="342307"/>
                  <a:pt x="2575151" y="346132"/>
                </a:cubicBezTo>
                <a:cubicBezTo>
                  <a:pt x="2247929" y="377355"/>
                  <a:pt x="1924500" y="450069"/>
                  <a:pt x="1592825" y="430392"/>
                </a:cubicBezTo>
                <a:cubicBezTo>
                  <a:pt x="1370927" y="417078"/>
                  <a:pt x="1148922" y="406294"/>
                  <a:pt x="927202" y="395014"/>
                </a:cubicBezTo>
                <a:cubicBezTo>
                  <a:pt x="910915" y="394154"/>
                  <a:pt x="894471" y="397096"/>
                  <a:pt x="848774" y="400725"/>
                </a:cubicBezTo>
                <a:cubicBezTo>
                  <a:pt x="901706" y="425523"/>
                  <a:pt x="935512" y="454429"/>
                  <a:pt x="953198" y="446968"/>
                </a:cubicBezTo>
                <a:cubicBezTo>
                  <a:pt x="1036787" y="412276"/>
                  <a:pt x="1094166" y="469201"/>
                  <a:pt x="1164217" y="487531"/>
                </a:cubicBezTo>
                <a:cubicBezTo>
                  <a:pt x="1630611" y="609624"/>
                  <a:pt x="2097381" y="672370"/>
                  <a:pt x="2563251" y="479630"/>
                </a:cubicBezTo>
                <a:cubicBezTo>
                  <a:pt x="2711940" y="417930"/>
                  <a:pt x="2850184" y="341634"/>
                  <a:pt x="2969415" y="235206"/>
                </a:cubicBezTo>
                <a:cubicBezTo>
                  <a:pt x="2988272" y="218657"/>
                  <a:pt x="3002084" y="196846"/>
                  <a:pt x="3018419" y="177666"/>
                </a:cubicBezTo>
                <a:cubicBezTo>
                  <a:pt x="2974427" y="109062"/>
                  <a:pt x="2900669" y="110127"/>
                  <a:pt x="2838754" y="98695"/>
                </a:cubicBezTo>
                <a:cubicBezTo>
                  <a:pt x="2701463" y="73555"/>
                  <a:pt x="2564596" y="64983"/>
                  <a:pt x="2427853" y="69987"/>
                </a:cubicBezTo>
                <a:close/>
                <a:moveTo>
                  <a:pt x="2444158" y="387"/>
                </a:moveTo>
                <a:cubicBezTo>
                  <a:pt x="2598755" y="-2686"/>
                  <a:pt x="2753769" y="12585"/>
                  <a:pt x="2908628" y="45735"/>
                </a:cubicBezTo>
                <a:cubicBezTo>
                  <a:pt x="2979068" y="61036"/>
                  <a:pt x="3068206" y="63586"/>
                  <a:pt x="3088619" y="154653"/>
                </a:cubicBezTo>
                <a:cubicBezTo>
                  <a:pt x="3107235" y="238296"/>
                  <a:pt x="3033824" y="275143"/>
                  <a:pt x="2980945" y="318333"/>
                </a:cubicBezTo>
                <a:cubicBezTo>
                  <a:pt x="2832679" y="439156"/>
                  <a:pt x="2663731" y="525726"/>
                  <a:pt x="2478738" y="580498"/>
                </a:cubicBezTo>
                <a:cubicBezTo>
                  <a:pt x="2349171" y="619318"/>
                  <a:pt x="2216315" y="648629"/>
                  <a:pt x="2071312" y="685100"/>
                </a:cubicBezTo>
                <a:cubicBezTo>
                  <a:pt x="2167354" y="736612"/>
                  <a:pt x="2247592" y="794640"/>
                  <a:pt x="2336932" y="823834"/>
                </a:cubicBezTo>
                <a:cubicBezTo>
                  <a:pt x="2436398" y="856448"/>
                  <a:pt x="2545092" y="863529"/>
                  <a:pt x="2650218" y="880372"/>
                </a:cubicBezTo>
                <a:cubicBezTo>
                  <a:pt x="2674799" y="884329"/>
                  <a:pt x="2712701" y="890811"/>
                  <a:pt x="2724828" y="877816"/>
                </a:cubicBezTo>
                <a:cubicBezTo>
                  <a:pt x="2790257" y="811500"/>
                  <a:pt x="2864697" y="844453"/>
                  <a:pt x="2937906" y="850216"/>
                </a:cubicBezTo>
                <a:cubicBezTo>
                  <a:pt x="3030260" y="857706"/>
                  <a:pt x="3122919" y="870533"/>
                  <a:pt x="3214489" y="865310"/>
                </a:cubicBezTo>
                <a:cubicBezTo>
                  <a:pt x="3330052" y="859201"/>
                  <a:pt x="3444369" y="838841"/>
                  <a:pt x="3558811" y="821783"/>
                </a:cubicBezTo>
                <a:cubicBezTo>
                  <a:pt x="3845661" y="780181"/>
                  <a:pt x="4132816" y="743918"/>
                  <a:pt x="4423716" y="769182"/>
                </a:cubicBezTo>
                <a:cubicBezTo>
                  <a:pt x="4485096" y="774506"/>
                  <a:pt x="4549229" y="783231"/>
                  <a:pt x="4604328" y="806587"/>
                </a:cubicBezTo>
                <a:cubicBezTo>
                  <a:pt x="4690279" y="842884"/>
                  <a:pt x="4723749" y="908909"/>
                  <a:pt x="4700071" y="978164"/>
                </a:cubicBezTo>
                <a:lnTo>
                  <a:pt x="4700051" y="978196"/>
                </a:lnTo>
                <a:lnTo>
                  <a:pt x="4626911" y="978196"/>
                </a:lnTo>
                <a:lnTo>
                  <a:pt x="4634858" y="938205"/>
                </a:lnTo>
                <a:cubicBezTo>
                  <a:pt x="4630586" y="912076"/>
                  <a:pt x="4607226" y="888378"/>
                  <a:pt x="4565805" y="871619"/>
                </a:cubicBezTo>
                <a:cubicBezTo>
                  <a:pt x="4510139" y="849256"/>
                  <a:pt x="4446290" y="840035"/>
                  <a:pt x="4384624" y="835208"/>
                </a:cubicBezTo>
                <a:cubicBezTo>
                  <a:pt x="4319945" y="830079"/>
                  <a:pt x="4255480" y="828097"/>
                  <a:pt x="4191174" y="828605"/>
                </a:cubicBezTo>
                <a:cubicBezTo>
                  <a:pt x="3998255" y="830132"/>
                  <a:pt x="3806768" y="854079"/>
                  <a:pt x="3615233" y="882733"/>
                </a:cubicBezTo>
                <a:cubicBezTo>
                  <a:pt x="3445683" y="908144"/>
                  <a:pt x="3275903" y="932786"/>
                  <a:pt x="3106122" y="957428"/>
                </a:cubicBezTo>
                <a:lnTo>
                  <a:pt x="3167669" y="978196"/>
                </a:lnTo>
                <a:lnTo>
                  <a:pt x="2761995" y="978196"/>
                </a:lnTo>
                <a:lnTo>
                  <a:pt x="2604435" y="961624"/>
                </a:lnTo>
                <a:lnTo>
                  <a:pt x="2629619" y="978196"/>
                </a:lnTo>
                <a:lnTo>
                  <a:pt x="2442177" y="978196"/>
                </a:lnTo>
                <a:lnTo>
                  <a:pt x="2299922" y="896786"/>
                </a:lnTo>
                <a:cubicBezTo>
                  <a:pt x="2269582" y="879425"/>
                  <a:pt x="2233101" y="870458"/>
                  <a:pt x="2204982" y="850389"/>
                </a:cubicBezTo>
                <a:cubicBezTo>
                  <a:pt x="1996636" y="701859"/>
                  <a:pt x="1747975" y="698964"/>
                  <a:pt x="1506483" y="669446"/>
                </a:cubicBezTo>
                <a:cubicBezTo>
                  <a:pt x="1499680" y="668433"/>
                  <a:pt x="1491530" y="674471"/>
                  <a:pt x="1473612" y="681163"/>
                </a:cubicBezTo>
                <a:cubicBezTo>
                  <a:pt x="1584414" y="738551"/>
                  <a:pt x="1717391" y="807480"/>
                  <a:pt x="1855475" y="879104"/>
                </a:cubicBezTo>
                <a:lnTo>
                  <a:pt x="2046452" y="978196"/>
                </a:lnTo>
                <a:lnTo>
                  <a:pt x="1905580" y="978196"/>
                </a:lnTo>
                <a:lnTo>
                  <a:pt x="1792576" y="917483"/>
                </a:lnTo>
                <a:cubicBezTo>
                  <a:pt x="1679817" y="860435"/>
                  <a:pt x="1561557" y="806703"/>
                  <a:pt x="1431825" y="761296"/>
                </a:cubicBezTo>
                <a:cubicBezTo>
                  <a:pt x="1481070" y="816016"/>
                  <a:pt x="1531868" y="866260"/>
                  <a:pt x="1584066" y="912806"/>
                </a:cubicBezTo>
                <a:lnTo>
                  <a:pt x="1665294" y="978196"/>
                </a:lnTo>
                <a:lnTo>
                  <a:pt x="1530478" y="978196"/>
                </a:lnTo>
                <a:lnTo>
                  <a:pt x="1433502" y="903764"/>
                </a:lnTo>
                <a:cubicBezTo>
                  <a:pt x="1350827" y="836355"/>
                  <a:pt x="1273396" y="763147"/>
                  <a:pt x="1207351" y="677361"/>
                </a:cubicBezTo>
                <a:cubicBezTo>
                  <a:pt x="1176883" y="637924"/>
                  <a:pt x="1132082" y="601252"/>
                  <a:pt x="1085279" y="580996"/>
                </a:cubicBezTo>
                <a:cubicBezTo>
                  <a:pt x="878724" y="490371"/>
                  <a:pt x="669558" y="405484"/>
                  <a:pt x="460678" y="320100"/>
                </a:cubicBezTo>
                <a:cubicBezTo>
                  <a:pt x="434018" y="309216"/>
                  <a:pt x="402475" y="308044"/>
                  <a:pt x="370062" y="302529"/>
                </a:cubicBezTo>
                <a:cubicBezTo>
                  <a:pt x="481234" y="420306"/>
                  <a:pt x="590097" y="530386"/>
                  <a:pt x="692974" y="645063"/>
                </a:cubicBezTo>
                <a:cubicBezTo>
                  <a:pt x="765403" y="726140"/>
                  <a:pt x="828829" y="814746"/>
                  <a:pt x="899891" y="897040"/>
                </a:cubicBezTo>
                <a:lnTo>
                  <a:pt x="958299" y="978196"/>
                </a:lnTo>
                <a:lnTo>
                  <a:pt x="856593" y="978196"/>
                </a:lnTo>
                <a:lnTo>
                  <a:pt x="745097" y="814331"/>
                </a:lnTo>
                <a:cubicBezTo>
                  <a:pt x="613951" y="647709"/>
                  <a:pt x="460119" y="497146"/>
                  <a:pt x="291682" y="357455"/>
                </a:cubicBezTo>
                <a:cubicBezTo>
                  <a:pt x="262176" y="332767"/>
                  <a:pt x="225781" y="315434"/>
                  <a:pt x="192689" y="294672"/>
                </a:cubicBezTo>
                <a:cubicBezTo>
                  <a:pt x="315383" y="458030"/>
                  <a:pt x="444112" y="615525"/>
                  <a:pt x="556080" y="783560"/>
                </a:cubicBezTo>
                <a:cubicBezTo>
                  <a:pt x="583885" y="825308"/>
                  <a:pt x="614448" y="865239"/>
                  <a:pt x="645779" y="904799"/>
                </a:cubicBezTo>
                <a:lnTo>
                  <a:pt x="703943" y="978196"/>
                </a:lnTo>
                <a:lnTo>
                  <a:pt x="621039" y="978196"/>
                </a:lnTo>
                <a:lnTo>
                  <a:pt x="430820" y="725635"/>
                </a:lnTo>
                <a:cubicBezTo>
                  <a:pt x="332361" y="599705"/>
                  <a:pt x="227971" y="477107"/>
                  <a:pt x="116693" y="361863"/>
                </a:cubicBezTo>
                <a:cubicBezTo>
                  <a:pt x="97667" y="342321"/>
                  <a:pt x="75253" y="325899"/>
                  <a:pt x="50540" y="310444"/>
                </a:cubicBezTo>
                <a:lnTo>
                  <a:pt x="0" y="281606"/>
                </a:lnTo>
                <a:lnTo>
                  <a:pt x="0" y="27934"/>
                </a:lnTo>
                <a:lnTo>
                  <a:pt x="404992" y="222649"/>
                </a:lnTo>
                <a:cubicBezTo>
                  <a:pt x="439327" y="238892"/>
                  <a:pt x="505719" y="256578"/>
                  <a:pt x="515732" y="243759"/>
                </a:cubicBezTo>
                <a:cubicBezTo>
                  <a:pt x="561414" y="183812"/>
                  <a:pt x="612911" y="224031"/>
                  <a:pt x="660613" y="222758"/>
                </a:cubicBezTo>
                <a:cubicBezTo>
                  <a:pt x="713858" y="221185"/>
                  <a:pt x="767194" y="230016"/>
                  <a:pt x="820261" y="226406"/>
                </a:cubicBezTo>
                <a:cubicBezTo>
                  <a:pt x="1211492" y="200602"/>
                  <a:pt x="1601548" y="165118"/>
                  <a:pt x="1982193" y="65102"/>
                </a:cubicBezTo>
                <a:cubicBezTo>
                  <a:pt x="2135382" y="24877"/>
                  <a:pt x="2289561" y="3461"/>
                  <a:pt x="2444158" y="387"/>
                </a:cubicBezTo>
                <a:close/>
              </a:path>
            </a:pathLst>
          </a:custGeom>
          <a:solidFill>
            <a:schemeClr val="tx1">
              <a:alpha val="5303"/>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11">
            <a:extLst>
              <a:ext uri="{FF2B5EF4-FFF2-40B4-BE49-F238E27FC236}">
                <a16:creationId xmlns:a16="http://schemas.microsoft.com/office/drawing/2014/main" id="{8BAD4AF0-64CE-5C0E-5440-00F8FC6B3194}"/>
              </a:ext>
              <a:ext uri="{C183D7F6-B498-43B3-948B-1728B52AA6E4}">
                <adec:decorative xmlns:adec="http://schemas.microsoft.com/office/drawing/2017/decorative" val="1"/>
              </a:ext>
            </a:extLst>
          </p:cNvPr>
          <p:cNvSpPr/>
          <p:nvPr userDrawn="1"/>
        </p:nvSpPr>
        <p:spPr>
          <a:xfrm rot="10800000">
            <a:off x="9012497" y="1"/>
            <a:ext cx="3179502" cy="2726160"/>
          </a:xfrm>
          <a:custGeom>
            <a:avLst/>
            <a:gdLst>
              <a:gd name="connsiteX0" fmla="*/ 3179502 w 3179502"/>
              <a:gd name="connsiteY0" fmla="*/ 2726160 h 2726160"/>
              <a:gd name="connsiteX1" fmla="*/ 0 w 3179502"/>
              <a:gd name="connsiteY1" fmla="*/ 2726160 h 2726160"/>
              <a:gd name="connsiteX2" fmla="*/ 0 w 3179502"/>
              <a:gd name="connsiteY2" fmla="*/ 0 h 2726160"/>
              <a:gd name="connsiteX3" fmla="*/ 129375 w 3179502"/>
              <a:gd name="connsiteY3" fmla="*/ 158091 h 2726160"/>
              <a:gd name="connsiteX4" fmla="*/ 274052 w 3179502"/>
              <a:gd name="connsiteY4" fmla="*/ 461243 h 2726160"/>
              <a:gd name="connsiteX5" fmla="*/ 676050 w 3179502"/>
              <a:gd name="connsiteY5" fmla="*/ 1070337 h 2726160"/>
              <a:gd name="connsiteX6" fmla="*/ 1232482 w 3179502"/>
              <a:gd name="connsiteY6" fmla="*/ 1409578 h 2726160"/>
              <a:gd name="connsiteX7" fmla="*/ 1759030 w 3179502"/>
              <a:gd name="connsiteY7" fmla="*/ 1583520 h 2726160"/>
              <a:gd name="connsiteX8" fmla="*/ 3147865 w 3179502"/>
              <a:gd name="connsiteY8" fmla="*/ 2609783 h 272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9502" h="2726160">
                <a:moveTo>
                  <a:pt x="3179502" y="2726160"/>
                </a:moveTo>
                <a:lnTo>
                  <a:pt x="0" y="2726160"/>
                </a:lnTo>
                <a:lnTo>
                  <a:pt x="0" y="0"/>
                </a:lnTo>
                <a:lnTo>
                  <a:pt x="129375" y="158091"/>
                </a:lnTo>
                <a:cubicBezTo>
                  <a:pt x="193985" y="253821"/>
                  <a:pt x="231912" y="358034"/>
                  <a:pt x="274052" y="461243"/>
                </a:cubicBezTo>
                <a:cubicBezTo>
                  <a:pt x="365069" y="684357"/>
                  <a:pt x="488042" y="892708"/>
                  <a:pt x="676050" y="1070337"/>
                </a:cubicBezTo>
                <a:cubicBezTo>
                  <a:pt x="834276" y="1219941"/>
                  <a:pt x="1024083" y="1327091"/>
                  <a:pt x="1232482" y="1409578"/>
                </a:cubicBezTo>
                <a:cubicBezTo>
                  <a:pt x="1465209" y="1501688"/>
                  <a:pt x="1609854" y="1540036"/>
                  <a:pt x="1759030" y="1583520"/>
                </a:cubicBezTo>
                <a:cubicBezTo>
                  <a:pt x="1924825" y="1631826"/>
                  <a:pt x="2908440" y="1918621"/>
                  <a:pt x="3147865" y="2609783"/>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Slide Number Placeholder 5">
            <a:extLst>
              <a:ext uri="{FF2B5EF4-FFF2-40B4-BE49-F238E27FC236}">
                <a16:creationId xmlns:a16="http://schemas.microsoft.com/office/drawing/2014/main" id="{03D91060-B9BF-0FA6-BD7C-AF8E38E919D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45243351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CD020E-88CF-303D-F947-8EE980AC8093}"/>
              </a:ext>
              <a:ext uri="{C183D7F6-B498-43B3-948B-1728B52AA6E4}">
                <adec:decorative xmlns:adec="http://schemas.microsoft.com/office/drawing/2017/decorative" val="1"/>
              </a:ext>
            </a:extLst>
          </p:cNvPr>
          <p:cNvGrpSpPr/>
          <p:nvPr userDrawn="1"/>
        </p:nvGrpSpPr>
        <p:grpSpPr>
          <a:xfrm>
            <a:off x="1" y="1"/>
            <a:ext cx="12192000" cy="6800411"/>
            <a:chOff x="1" y="1"/>
            <a:chExt cx="12192000" cy="6800411"/>
          </a:xfrm>
        </p:grpSpPr>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914400" y="914400"/>
            <a:ext cx="10360152" cy="914400"/>
          </a:xfrm>
        </p:spPr>
        <p:txBody>
          <a:bodyPr anchor="b"/>
          <a:lstStyle>
            <a:lvl1pPr>
              <a:defRPr sz="3200"/>
            </a:lvl1pPr>
          </a:lstStyle>
          <a:p>
            <a:r>
              <a:rPr lang="en-US" dirty="0"/>
              <a:t>click to add title</a:t>
            </a:r>
          </a:p>
        </p:txBody>
      </p:sp>
      <p:sp>
        <p:nvSpPr>
          <p:cNvPr id="10" name="Content Placeholder 6">
            <a:extLst>
              <a:ext uri="{FF2B5EF4-FFF2-40B4-BE49-F238E27FC236}">
                <a16:creationId xmlns:a16="http://schemas.microsoft.com/office/drawing/2014/main" id="{75BC41E0-D44A-D8E0-DC48-F6520F28F71A}"/>
              </a:ext>
            </a:extLst>
          </p:cNvPr>
          <p:cNvSpPr>
            <a:spLocks noGrp="1"/>
          </p:cNvSpPr>
          <p:nvPr>
            <p:ph sz="quarter" idx="13"/>
          </p:nvPr>
        </p:nvSpPr>
        <p:spPr>
          <a:xfrm>
            <a:off x="914399" y="2039112"/>
            <a:ext cx="3364992" cy="3904488"/>
          </a:xfrm>
        </p:spPr>
        <p:txBody>
          <a:bodyPr>
            <a:normAutofit/>
          </a:bodyPr>
          <a:lstStyle>
            <a:lvl1pPr marL="228600" indent="-228600">
              <a:buFont typeface="+mj-lt"/>
              <a:buAutoNum type="arabicPeriod"/>
              <a:defRPr sz="2000"/>
            </a:lvl1pPr>
            <a:lvl2pPr marL="685800" indent="-457200">
              <a:spcBef>
                <a:spcPts val="1000"/>
              </a:spcBef>
              <a:buFont typeface="+mj-lt"/>
              <a:buAutoNum type="alphaLcPeriod"/>
              <a:defRPr sz="2000"/>
            </a:lvl2pPr>
            <a:lvl3pPr marL="914400" indent="-457200">
              <a:spcBef>
                <a:spcPts val="1000"/>
              </a:spcBef>
              <a:buFont typeface="+mj-lt"/>
              <a:buAutoNum type="arabicParenR"/>
              <a:defRPr sz="2000"/>
            </a:lvl3pPr>
            <a:lvl4pPr marL="1143000" indent="-457200">
              <a:spcBef>
                <a:spcPts val="1000"/>
              </a:spcBef>
              <a:buFont typeface="+mj-lt"/>
              <a:buAutoNum type="alphaLcParenR"/>
              <a:defRPr sz="2000"/>
            </a:lvl4pPr>
            <a:lvl5pPr marL="11430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6">
            <a:extLst>
              <a:ext uri="{FF2B5EF4-FFF2-40B4-BE49-F238E27FC236}">
                <a16:creationId xmlns:a16="http://schemas.microsoft.com/office/drawing/2014/main" id="{25E9E434-8C66-15D8-D6B1-5DBED995F9B5}"/>
              </a:ext>
            </a:extLst>
          </p:cNvPr>
          <p:cNvSpPr>
            <a:spLocks noGrp="1"/>
          </p:cNvSpPr>
          <p:nvPr>
            <p:ph sz="quarter" idx="12"/>
          </p:nvPr>
        </p:nvSpPr>
        <p:spPr>
          <a:xfrm>
            <a:off x="4743451" y="2039112"/>
            <a:ext cx="6537960"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0BFE17F0-931A-B121-FFD2-AF3DBB5D6CF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27163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Content and Picture">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 uri="{C183D7F6-B498-43B3-948B-1728B52AA6E4}">
                <adec:decorative xmlns:adec="http://schemas.microsoft.com/office/drawing/2017/decorative" val="1"/>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 uri="{C183D7F6-B498-43B3-948B-1728B52AA6E4}">
                <adec:decorative xmlns:adec="http://schemas.microsoft.com/office/drawing/2017/decorative" val="1"/>
              </a:ext>
            </a:extLst>
          </p:cNvPr>
          <p:cNvSpPr/>
          <p:nvPr userDrawn="1"/>
        </p:nvSpPr>
        <p:spPr>
          <a:xfrm rot="5400000">
            <a:off x="7072129" y="3184875"/>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p:nvPr>
        </p:nvSpPr>
        <p:spPr>
          <a:xfrm>
            <a:off x="914400" y="914400"/>
            <a:ext cx="7534656"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2A01A65B-D54F-AD53-7320-5D272BEC11D3}"/>
              </a:ext>
            </a:extLst>
          </p:cNvPr>
          <p:cNvSpPr>
            <a:spLocks noGrp="1"/>
          </p:cNvSpPr>
          <p:nvPr>
            <p:ph sz="quarter" idx="12"/>
          </p:nvPr>
        </p:nvSpPr>
        <p:spPr>
          <a:xfrm>
            <a:off x="914399" y="2039111"/>
            <a:ext cx="5650992"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E724DBE4-044A-67D8-93C0-EB245AFBB297}"/>
              </a:ext>
            </a:extLst>
          </p:cNvPr>
          <p:cNvSpPr>
            <a:spLocks noGrp="1"/>
          </p:cNvSpPr>
          <p:nvPr>
            <p:ph type="pic" sz="quarter" idx="10"/>
          </p:nvPr>
        </p:nvSpPr>
        <p:spPr>
          <a:xfrm>
            <a:off x="7623125" y="-20757"/>
            <a:ext cx="4589511" cy="6555026"/>
          </a:xfrm>
          <a:custGeom>
            <a:avLst/>
            <a:gdLst>
              <a:gd name="connsiteX0" fmla="*/ 0 w 4573588"/>
              <a:gd name="connsiteY0" fmla="*/ 3278407 h 6556813"/>
              <a:gd name="connsiteX1" fmla="*/ 2286794 w 4573588"/>
              <a:gd name="connsiteY1" fmla="*/ 0 h 6556813"/>
              <a:gd name="connsiteX2" fmla="*/ 4573588 w 4573588"/>
              <a:gd name="connsiteY2" fmla="*/ 3278407 h 6556813"/>
              <a:gd name="connsiteX3" fmla="*/ 2286794 w 4573588"/>
              <a:gd name="connsiteY3" fmla="*/ 6556814 h 6556813"/>
              <a:gd name="connsiteX4" fmla="*/ 0 w 4573588"/>
              <a:gd name="connsiteY4" fmla="*/ 3278407 h 6556813"/>
              <a:gd name="connsiteX0" fmla="*/ 3943 w 4577531"/>
              <a:gd name="connsiteY0" fmla="*/ 3278407 h 6556814"/>
              <a:gd name="connsiteX1" fmla="*/ 1909737 w 4577531"/>
              <a:gd name="connsiteY1" fmla="*/ 0 h 6556814"/>
              <a:gd name="connsiteX2" fmla="*/ 4577531 w 4577531"/>
              <a:gd name="connsiteY2" fmla="*/ 3278407 h 6556814"/>
              <a:gd name="connsiteX3" fmla="*/ 2290737 w 4577531"/>
              <a:gd name="connsiteY3" fmla="*/ 6556814 h 6556814"/>
              <a:gd name="connsiteX4" fmla="*/ 3943 w 4577531"/>
              <a:gd name="connsiteY4" fmla="*/ 3278407 h 6556814"/>
              <a:gd name="connsiteX0" fmla="*/ 2372 w 4749832"/>
              <a:gd name="connsiteY0" fmla="*/ 3670402 h 6948809"/>
              <a:gd name="connsiteX1" fmla="*/ 1908166 w 4749832"/>
              <a:gd name="connsiteY1" fmla="*/ 391995 h 6948809"/>
              <a:gd name="connsiteX2" fmla="*/ 4460073 w 4749832"/>
              <a:gd name="connsiteY2" fmla="*/ 424182 h 6948809"/>
              <a:gd name="connsiteX3" fmla="*/ 4575960 w 4749832"/>
              <a:gd name="connsiteY3" fmla="*/ 3670402 h 6948809"/>
              <a:gd name="connsiteX4" fmla="*/ 2289166 w 4749832"/>
              <a:gd name="connsiteY4" fmla="*/ 6948809 h 6948809"/>
              <a:gd name="connsiteX5" fmla="*/ 2372 w 4749832"/>
              <a:gd name="connsiteY5" fmla="*/ 3670402 h 6948809"/>
              <a:gd name="connsiteX0" fmla="*/ 2372 w 4749832"/>
              <a:gd name="connsiteY0" fmla="*/ 3515592 h 6793999"/>
              <a:gd name="connsiteX1" fmla="*/ 1908166 w 4749832"/>
              <a:gd name="connsiteY1" fmla="*/ 237185 h 6793999"/>
              <a:gd name="connsiteX2" fmla="*/ 4460073 w 4749832"/>
              <a:gd name="connsiteY2" fmla="*/ 269372 h 6793999"/>
              <a:gd name="connsiteX3" fmla="*/ 4575960 w 4749832"/>
              <a:gd name="connsiteY3" fmla="*/ 3515592 h 6793999"/>
              <a:gd name="connsiteX4" fmla="*/ 2289166 w 4749832"/>
              <a:gd name="connsiteY4" fmla="*/ 6793999 h 6793999"/>
              <a:gd name="connsiteX5" fmla="*/ 2372 w 4749832"/>
              <a:gd name="connsiteY5" fmla="*/ 3515592 h 679399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2433 w 4711793"/>
              <a:gd name="connsiteY0" fmla="*/ 4771380 h 6899113"/>
              <a:gd name="connsiteX1" fmla="*/ 1870127 w 4711793"/>
              <a:gd name="connsiteY1" fmla="*/ 321398 h 6899113"/>
              <a:gd name="connsiteX2" fmla="*/ 4422034 w 4711793"/>
              <a:gd name="connsiteY2" fmla="*/ 353585 h 6899113"/>
              <a:gd name="connsiteX3" fmla="*/ 4537921 w 4711793"/>
              <a:gd name="connsiteY3" fmla="*/ 3599805 h 6899113"/>
              <a:gd name="connsiteX4" fmla="*/ 2251127 w 4711793"/>
              <a:gd name="connsiteY4" fmla="*/ 6878212 h 6899113"/>
              <a:gd name="connsiteX5" fmla="*/ 2433 w 4711793"/>
              <a:gd name="connsiteY5" fmla="*/ 4771380 h 6899113"/>
              <a:gd name="connsiteX0" fmla="*/ 2433 w 4711793"/>
              <a:gd name="connsiteY0" fmla="*/ 4736101 h 6863719"/>
              <a:gd name="connsiteX1" fmla="*/ 1870127 w 4711793"/>
              <a:gd name="connsiteY1" fmla="*/ 333744 h 6863719"/>
              <a:gd name="connsiteX2" fmla="*/ 4422034 w 4711793"/>
              <a:gd name="connsiteY2" fmla="*/ 318306 h 6863719"/>
              <a:gd name="connsiteX3" fmla="*/ 4537921 w 4711793"/>
              <a:gd name="connsiteY3" fmla="*/ 3564526 h 6863719"/>
              <a:gd name="connsiteX4" fmla="*/ 2251127 w 4711793"/>
              <a:gd name="connsiteY4" fmla="*/ 6842933 h 6863719"/>
              <a:gd name="connsiteX5" fmla="*/ 2433 w 4711793"/>
              <a:gd name="connsiteY5" fmla="*/ 4736101 h 6863719"/>
              <a:gd name="connsiteX0" fmla="*/ 2995 w 4712355"/>
              <a:gd name="connsiteY0" fmla="*/ 4417795 h 6545413"/>
              <a:gd name="connsiteX1" fmla="*/ 1870689 w 4712355"/>
              <a:gd name="connsiteY1" fmla="*/ 15438 h 6545413"/>
              <a:gd name="connsiteX2" fmla="*/ 4422596 w 4712355"/>
              <a:gd name="connsiteY2" fmla="*/ 0 h 6545413"/>
              <a:gd name="connsiteX3" fmla="*/ 4538483 w 4712355"/>
              <a:gd name="connsiteY3" fmla="*/ 3246220 h 6545413"/>
              <a:gd name="connsiteX4" fmla="*/ 2251689 w 4712355"/>
              <a:gd name="connsiteY4" fmla="*/ 6524627 h 6545413"/>
              <a:gd name="connsiteX5" fmla="*/ 2995 w 4712355"/>
              <a:gd name="connsiteY5" fmla="*/ 4417795 h 6545413"/>
              <a:gd name="connsiteX0" fmla="*/ 3403 w 4712763"/>
              <a:gd name="connsiteY0" fmla="*/ 4724021 h 6851639"/>
              <a:gd name="connsiteX1" fmla="*/ 1871097 w 4712763"/>
              <a:gd name="connsiteY1" fmla="*/ 321664 h 6851639"/>
              <a:gd name="connsiteX2" fmla="*/ 4423004 w 4712763"/>
              <a:gd name="connsiteY2" fmla="*/ 306226 h 6851639"/>
              <a:gd name="connsiteX3" fmla="*/ 4538891 w 4712763"/>
              <a:gd name="connsiteY3" fmla="*/ 3552446 h 6851639"/>
              <a:gd name="connsiteX4" fmla="*/ 2252097 w 4712763"/>
              <a:gd name="connsiteY4" fmla="*/ 6830853 h 6851639"/>
              <a:gd name="connsiteX5" fmla="*/ 3403 w 4712763"/>
              <a:gd name="connsiteY5" fmla="*/ 4724021 h 6851639"/>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12060 w 4721420"/>
              <a:gd name="connsiteY0" fmla="*/ 4417795 h 6545413"/>
              <a:gd name="connsiteX1" fmla="*/ 1879754 w 4721420"/>
              <a:gd name="connsiteY1" fmla="*/ 15438 h 6545413"/>
              <a:gd name="connsiteX2" fmla="*/ 4431661 w 4721420"/>
              <a:gd name="connsiteY2" fmla="*/ 0 h 6545413"/>
              <a:gd name="connsiteX3" fmla="*/ 4547548 w 4721420"/>
              <a:gd name="connsiteY3" fmla="*/ 3246220 h 6545413"/>
              <a:gd name="connsiteX4" fmla="*/ 2260754 w 4721420"/>
              <a:gd name="connsiteY4" fmla="*/ 6524627 h 6545413"/>
              <a:gd name="connsiteX5" fmla="*/ 12060 w 4721420"/>
              <a:gd name="connsiteY5" fmla="*/ 4417795 h 6545413"/>
              <a:gd name="connsiteX0" fmla="*/ 17431 w 4726791"/>
              <a:gd name="connsiteY0" fmla="*/ 4417795 h 6545976"/>
              <a:gd name="connsiteX1" fmla="*/ 1885125 w 4726791"/>
              <a:gd name="connsiteY1" fmla="*/ 15438 h 6545976"/>
              <a:gd name="connsiteX2" fmla="*/ 4437032 w 4726791"/>
              <a:gd name="connsiteY2" fmla="*/ 0 h 6545976"/>
              <a:gd name="connsiteX3" fmla="*/ 4552919 w 4726791"/>
              <a:gd name="connsiteY3" fmla="*/ 3246220 h 6545976"/>
              <a:gd name="connsiteX4" fmla="*/ 2266125 w 4726791"/>
              <a:gd name="connsiteY4" fmla="*/ 6524627 h 6545976"/>
              <a:gd name="connsiteX5" fmla="*/ 17431 w 4726791"/>
              <a:gd name="connsiteY5" fmla="*/ 4417795 h 6545976"/>
              <a:gd name="connsiteX0" fmla="*/ 32352 w 4741712"/>
              <a:gd name="connsiteY0" fmla="*/ 4417795 h 6542761"/>
              <a:gd name="connsiteX1" fmla="*/ 1900046 w 4741712"/>
              <a:gd name="connsiteY1" fmla="*/ 15438 h 6542761"/>
              <a:gd name="connsiteX2" fmla="*/ 4451953 w 4741712"/>
              <a:gd name="connsiteY2" fmla="*/ 0 h 6542761"/>
              <a:gd name="connsiteX3" fmla="*/ 4567840 w 4741712"/>
              <a:gd name="connsiteY3" fmla="*/ 3246220 h 6542761"/>
              <a:gd name="connsiteX4" fmla="*/ 2281046 w 4741712"/>
              <a:gd name="connsiteY4" fmla="*/ 6524627 h 6542761"/>
              <a:gd name="connsiteX5" fmla="*/ 32352 w 4741712"/>
              <a:gd name="connsiteY5" fmla="*/ 4417795 h 6542761"/>
              <a:gd name="connsiteX0" fmla="*/ 29235 w 4738595"/>
              <a:gd name="connsiteY0" fmla="*/ 4417795 h 6545413"/>
              <a:gd name="connsiteX1" fmla="*/ 1896929 w 4738595"/>
              <a:gd name="connsiteY1" fmla="*/ 15438 h 6545413"/>
              <a:gd name="connsiteX2" fmla="*/ 4448836 w 4738595"/>
              <a:gd name="connsiteY2" fmla="*/ 0 h 6545413"/>
              <a:gd name="connsiteX3" fmla="*/ 4564723 w 4738595"/>
              <a:gd name="connsiteY3" fmla="*/ 3246220 h 6545413"/>
              <a:gd name="connsiteX4" fmla="*/ 2620829 w 4738595"/>
              <a:gd name="connsiteY4" fmla="*/ 6524627 h 6545413"/>
              <a:gd name="connsiteX5" fmla="*/ 29235 w 4738595"/>
              <a:gd name="connsiteY5" fmla="*/ 4417795 h 6545413"/>
              <a:gd name="connsiteX0" fmla="*/ 23668 w 4733028"/>
              <a:gd name="connsiteY0" fmla="*/ 4417795 h 6545413"/>
              <a:gd name="connsiteX1" fmla="*/ 1891362 w 4733028"/>
              <a:gd name="connsiteY1" fmla="*/ 15438 h 6545413"/>
              <a:gd name="connsiteX2" fmla="*/ 4443269 w 4733028"/>
              <a:gd name="connsiteY2" fmla="*/ 0 h 6545413"/>
              <a:gd name="connsiteX3" fmla="*/ 4559156 w 4733028"/>
              <a:gd name="connsiteY3" fmla="*/ 3246220 h 6545413"/>
              <a:gd name="connsiteX4" fmla="*/ 2615262 w 4733028"/>
              <a:gd name="connsiteY4" fmla="*/ 6524627 h 6545413"/>
              <a:gd name="connsiteX5" fmla="*/ 23668 w 4733028"/>
              <a:gd name="connsiteY5" fmla="*/ 4417795 h 6545413"/>
              <a:gd name="connsiteX0" fmla="*/ 4994 w 4714354"/>
              <a:gd name="connsiteY0" fmla="*/ 4417795 h 6549476"/>
              <a:gd name="connsiteX1" fmla="*/ 1872688 w 4714354"/>
              <a:gd name="connsiteY1" fmla="*/ 15438 h 6549476"/>
              <a:gd name="connsiteX2" fmla="*/ 4424595 w 4714354"/>
              <a:gd name="connsiteY2" fmla="*/ 0 h 6549476"/>
              <a:gd name="connsiteX3" fmla="*/ 4540482 w 4714354"/>
              <a:gd name="connsiteY3" fmla="*/ 3246220 h 6549476"/>
              <a:gd name="connsiteX4" fmla="*/ 2596588 w 4714354"/>
              <a:gd name="connsiteY4" fmla="*/ 6524627 h 6549476"/>
              <a:gd name="connsiteX5" fmla="*/ 4994 w 4714354"/>
              <a:gd name="connsiteY5" fmla="*/ 4417795 h 6549476"/>
              <a:gd name="connsiteX0" fmla="*/ 26445 w 4735805"/>
              <a:gd name="connsiteY0" fmla="*/ 4417795 h 6543881"/>
              <a:gd name="connsiteX1" fmla="*/ 1894139 w 4735805"/>
              <a:gd name="connsiteY1" fmla="*/ 15438 h 6543881"/>
              <a:gd name="connsiteX2" fmla="*/ 4446046 w 4735805"/>
              <a:gd name="connsiteY2" fmla="*/ 0 h 6543881"/>
              <a:gd name="connsiteX3" fmla="*/ 4561933 w 4735805"/>
              <a:gd name="connsiteY3" fmla="*/ 3246220 h 6543881"/>
              <a:gd name="connsiteX4" fmla="*/ 2618039 w 4735805"/>
              <a:gd name="connsiteY4" fmla="*/ 6524627 h 6543881"/>
              <a:gd name="connsiteX5" fmla="*/ 26445 w 4735805"/>
              <a:gd name="connsiteY5" fmla="*/ 4417795 h 6543881"/>
              <a:gd name="connsiteX0" fmla="*/ 26445 w 4735805"/>
              <a:gd name="connsiteY0" fmla="*/ 4417795 h 6524810"/>
              <a:gd name="connsiteX1" fmla="*/ 1894139 w 4735805"/>
              <a:gd name="connsiteY1" fmla="*/ 15438 h 6524810"/>
              <a:gd name="connsiteX2" fmla="*/ 4446046 w 4735805"/>
              <a:gd name="connsiteY2" fmla="*/ 0 h 6524810"/>
              <a:gd name="connsiteX3" fmla="*/ 4561933 w 4735805"/>
              <a:gd name="connsiteY3" fmla="*/ 3246220 h 6524810"/>
              <a:gd name="connsiteX4" fmla="*/ 2618039 w 4735805"/>
              <a:gd name="connsiteY4" fmla="*/ 6524627 h 6524810"/>
              <a:gd name="connsiteX5" fmla="*/ 26445 w 4735805"/>
              <a:gd name="connsiteY5" fmla="*/ 4417795 h 6524810"/>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681167"/>
              <a:gd name="connsiteY0" fmla="*/ 4417795 h 6610217"/>
              <a:gd name="connsiteX1" fmla="*/ 1894139 w 4681167"/>
              <a:gd name="connsiteY1" fmla="*/ 15438 h 6610217"/>
              <a:gd name="connsiteX2" fmla="*/ 4446046 w 4681167"/>
              <a:gd name="connsiteY2" fmla="*/ 0 h 6610217"/>
              <a:gd name="connsiteX3" fmla="*/ 4504783 w 4681167"/>
              <a:gd name="connsiteY3" fmla="*/ 5627470 h 6610217"/>
              <a:gd name="connsiteX4" fmla="*/ 2618039 w 4681167"/>
              <a:gd name="connsiteY4" fmla="*/ 6524627 h 6610217"/>
              <a:gd name="connsiteX5" fmla="*/ 26445 w 4681167"/>
              <a:gd name="connsiteY5" fmla="*/ 4417795 h 6610217"/>
              <a:gd name="connsiteX0" fmla="*/ 26445 w 4706902"/>
              <a:gd name="connsiteY0" fmla="*/ 4417795 h 6614982"/>
              <a:gd name="connsiteX1" fmla="*/ 1894139 w 4706902"/>
              <a:gd name="connsiteY1" fmla="*/ 15438 h 6614982"/>
              <a:gd name="connsiteX2" fmla="*/ 4446046 w 4706902"/>
              <a:gd name="connsiteY2" fmla="*/ 0 h 6614982"/>
              <a:gd name="connsiteX3" fmla="*/ 4571458 w 4706902"/>
              <a:gd name="connsiteY3" fmla="*/ 5646520 h 6614982"/>
              <a:gd name="connsiteX4" fmla="*/ 2618039 w 4706902"/>
              <a:gd name="connsiteY4" fmla="*/ 6524627 h 6614982"/>
              <a:gd name="connsiteX5" fmla="*/ 26445 w 4706902"/>
              <a:gd name="connsiteY5" fmla="*/ 4417795 h 6614982"/>
              <a:gd name="connsiteX0" fmla="*/ 26445 w 4688588"/>
              <a:gd name="connsiteY0" fmla="*/ 4417795 h 6614982"/>
              <a:gd name="connsiteX1" fmla="*/ 1894139 w 4688588"/>
              <a:gd name="connsiteY1" fmla="*/ 15438 h 6614982"/>
              <a:gd name="connsiteX2" fmla="*/ 4446046 w 4688588"/>
              <a:gd name="connsiteY2" fmla="*/ 0 h 6614982"/>
              <a:gd name="connsiteX3" fmla="*/ 4571458 w 4688588"/>
              <a:gd name="connsiteY3" fmla="*/ 5646520 h 6614982"/>
              <a:gd name="connsiteX4" fmla="*/ 2618039 w 4688588"/>
              <a:gd name="connsiteY4" fmla="*/ 6524627 h 6614982"/>
              <a:gd name="connsiteX5" fmla="*/ 26445 w 4688588"/>
              <a:gd name="connsiteY5" fmla="*/ 4417795 h 6614982"/>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47608 h 6644795"/>
              <a:gd name="connsiteX1" fmla="*/ 1894139 w 4713932"/>
              <a:gd name="connsiteY1" fmla="*/ 45251 h 6644795"/>
              <a:gd name="connsiteX2" fmla="*/ 4446046 w 4713932"/>
              <a:gd name="connsiteY2" fmla="*/ 29813 h 6644795"/>
              <a:gd name="connsiteX3" fmla="*/ 4550821 w 4713932"/>
              <a:gd name="connsiteY3" fmla="*/ 553688 h 6644795"/>
              <a:gd name="connsiteX4" fmla="*/ 4571458 w 4713932"/>
              <a:gd name="connsiteY4" fmla="*/ 5676333 h 6644795"/>
              <a:gd name="connsiteX5" fmla="*/ 2618039 w 4713932"/>
              <a:gd name="connsiteY5" fmla="*/ 6554440 h 6644795"/>
              <a:gd name="connsiteX6" fmla="*/ 26445 w 4713932"/>
              <a:gd name="connsiteY6" fmla="*/ 4447608 h 6644795"/>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5238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28951 h 6626138"/>
              <a:gd name="connsiteX1" fmla="*/ 1894139 w 4713932"/>
              <a:gd name="connsiteY1" fmla="*/ 26594 h 6626138"/>
              <a:gd name="connsiteX2" fmla="*/ 4446046 w 4713932"/>
              <a:gd name="connsiteY2" fmla="*/ 11156 h 6626138"/>
              <a:gd name="connsiteX3" fmla="*/ 4550821 w 4713932"/>
              <a:gd name="connsiteY3" fmla="*/ 128631 h 6626138"/>
              <a:gd name="connsiteX4" fmla="*/ 4571458 w 4713932"/>
              <a:gd name="connsiteY4" fmla="*/ 5657676 h 6626138"/>
              <a:gd name="connsiteX5" fmla="*/ 2618039 w 4713932"/>
              <a:gd name="connsiteY5" fmla="*/ 6535783 h 6626138"/>
              <a:gd name="connsiteX6" fmla="*/ 26445 w 4713932"/>
              <a:gd name="connsiteY6" fmla="*/ 4428951 h 6626138"/>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9590 h 6616777"/>
              <a:gd name="connsiteX1" fmla="*/ 1894139 w 4713932"/>
              <a:gd name="connsiteY1" fmla="*/ 17233 h 6616777"/>
              <a:gd name="connsiteX2" fmla="*/ 444604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19590 h 6616777"/>
              <a:gd name="connsiteX1" fmla="*/ 1894139 w 4713932"/>
              <a:gd name="connsiteY1" fmla="*/ 17233 h 6616777"/>
              <a:gd name="connsiteX2" fmla="*/ 440032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39546 h 6636733"/>
              <a:gd name="connsiteX1" fmla="*/ 1894139 w 4713932"/>
              <a:gd name="connsiteY1" fmla="*/ 37189 h 6636733"/>
              <a:gd name="connsiteX2" fmla="*/ 4374926 w 4713932"/>
              <a:gd name="connsiteY2" fmla="*/ 1431 h 6636733"/>
              <a:gd name="connsiteX3" fmla="*/ 4550821 w 4713932"/>
              <a:gd name="connsiteY3" fmla="*/ 139226 h 6636733"/>
              <a:gd name="connsiteX4" fmla="*/ 4571458 w 4713932"/>
              <a:gd name="connsiteY4" fmla="*/ 5668271 h 6636733"/>
              <a:gd name="connsiteX5" fmla="*/ 2618039 w 4713932"/>
              <a:gd name="connsiteY5" fmla="*/ 6546378 h 6636733"/>
              <a:gd name="connsiteX6" fmla="*/ 26445 w 4713932"/>
              <a:gd name="connsiteY6" fmla="*/ 4439546 h 6636733"/>
              <a:gd name="connsiteX0" fmla="*/ 26445 w 4713932"/>
              <a:gd name="connsiteY0" fmla="*/ 4439063 h 6636250"/>
              <a:gd name="connsiteX1" fmla="*/ 1894139 w 4713932"/>
              <a:gd name="connsiteY1" fmla="*/ 36706 h 6636250"/>
              <a:gd name="connsiteX2" fmla="*/ 4374926 w 4713932"/>
              <a:gd name="connsiteY2" fmla="*/ 948 h 6636250"/>
              <a:gd name="connsiteX3" fmla="*/ 4550821 w 4713932"/>
              <a:gd name="connsiteY3" fmla="*/ 189543 h 6636250"/>
              <a:gd name="connsiteX4" fmla="*/ 4571458 w 4713932"/>
              <a:gd name="connsiteY4" fmla="*/ 5667788 h 6636250"/>
              <a:gd name="connsiteX5" fmla="*/ 2618039 w 4713932"/>
              <a:gd name="connsiteY5" fmla="*/ 6545895 h 6636250"/>
              <a:gd name="connsiteX6" fmla="*/ 26445 w 4713932"/>
              <a:gd name="connsiteY6" fmla="*/ 4439063 h 6636250"/>
              <a:gd name="connsiteX0" fmla="*/ 21007 w 4708494"/>
              <a:gd name="connsiteY0" fmla="*/ 4439063 h 6636250"/>
              <a:gd name="connsiteX1" fmla="*/ 1919181 w 4708494"/>
              <a:gd name="connsiteY1" fmla="*/ 6226 h 6636250"/>
              <a:gd name="connsiteX2" fmla="*/ 4369488 w 4708494"/>
              <a:gd name="connsiteY2" fmla="*/ 948 h 6636250"/>
              <a:gd name="connsiteX3" fmla="*/ 4545383 w 4708494"/>
              <a:gd name="connsiteY3" fmla="*/ 189543 h 6636250"/>
              <a:gd name="connsiteX4" fmla="*/ 4566020 w 4708494"/>
              <a:gd name="connsiteY4" fmla="*/ 5667788 h 6636250"/>
              <a:gd name="connsiteX5" fmla="*/ 2612601 w 4708494"/>
              <a:gd name="connsiteY5" fmla="*/ 6545895 h 6636250"/>
              <a:gd name="connsiteX6" fmla="*/ 21007 w 4708494"/>
              <a:gd name="connsiteY6" fmla="*/ 4439063 h 6636250"/>
              <a:gd name="connsiteX0" fmla="*/ 19363 w 4706850"/>
              <a:gd name="connsiteY0" fmla="*/ 4448077 h 6645264"/>
              <a:gd name="connsiteX1" fmla="*/ 1937857 w 4706850"/>
              <a:gd name="connsiteY1" fmla="*/ 0 h 6645264"/>
              <a:gd name="connsiteX2" fmla="*/ 4367844 w 4706850"/>
              <a:gd name="connsiteY2" fmla="*/ 9962 h 6645264"/>
              <a:gd name="connsiteX3" fmla="*/ 4543739 w 4706850"/>
              <a:gd name="connsiteY3" fmla="*/ 198557 h 6645264"/>
              <a:gd name="connsiteX4" fmla="*/ 4564376 w 4706850"/>
              <a:gd name="connsiteY4" fmla="*/ 5676802 h 6645264"/>
              <a:gd name="connsiteX5" fmla="*/ 2610957 w 4706850"/>
              <a:gd name="connsiteY5" fmla="*/ 6554909 h 6645264"/>
              <a:gd name="connsiteX6" fmla="*/ 19363 w 4706850"/>
              <a:gd name="connsiteY6" fmla="*/ 4448077 h 6645264"/>
              <a:gd name="connsiteX0" fmla="*/ 17092 w 4704579"/>
              <a:gd name="connsiteY0" fmla="*/ 4448077 h 6645264"/>
              <a:gd name="connsiteX1" fmla="*/ 1935586 w 4704579"/>
              <a:gd name="connsiteY1" fmla="*/ 0 h 6645264"/>
              <a:gd name="connsiteX2" fmla="*/ 4365573 w 4704579"/>
              <a:gd name="connsiteY2" fmla="*/ 9962 h 6645264"/>
              <a:gd name="connsiteX3" fmla="*/ 4541468 w 4704579"/>
              <a:gd name="connsiteY3" fmla="*/ 198557 h 6645264"/>
              <a:gd name="connsiteX4" fmla="*/ 4562105 w 4704579"/>
              <a:gd name="connsiteY4" fmla="*/ 5676802 h 6645264"/>
              <a:gd name="connsiteX5" fmla="*/ 2608686 w 4704579"/>
              <a:gd name="connsiteY5" fmla="*/ 6554909 h 6645264"/>
              <a:gd name="connsiteX6" fmla="*/ 17092 w 4704579"/>
              <a:gd name="connsiteY6" fmla="*/ 4448077 h 6645264"/>
              <a:gd name="connsiteX0" fmla="*/ 17092 w 4702381"/>
              <a:gd name="connsiteY0" fmla="*/ 4448077 h 6645264"/>
              <a:gd name="connsiteX1" fmla="*/ 1935586 w 4702381"/>
              <a:gd name="connsiteY1" fmla="*/ 0 h 6645264"/>
              <a:gd name="connsiteX2" fmla="*/ 4365573 w 4702381"/>
              <a:gd name="connsiteY2" fmla="*/ 9962 h 6645264"/>
              <a:gd name="connsiteX3" fmla="*/ 4541468 w 4702381"/>
              <a:gd name="connsiteY3" fmla="*/ 198557 h 6645264"/>
              <a:gd name="connsiteX4" fmla="*/ 4562105 w 4702381"/>
              <a:gd name="connsiteY4" fmla="*/ 5676802 h 6645264"/>
              <a:gd name="connsiteX5" fmla="*/ 2608686 w 4702381"/>
              <a:gd name="connsiteY5" fmla="*/ 6554909 h 6645264"/>
              <a:gd name="connsiteX6" fmla="*/ 17092 w 4702381"/>
              <a:gd name="connsiteY6" fmla="*/ 4448077 h 6645264"/>
              <a:gd name="connsiteX0" fmla="*/ 17092 w 4701301"/>
              <a:gd name="connsiteY0" fmla="*/ 4448077 h 6645264"/>
              <a:gd name="connsiteX1" fmla="*/ 1935586 w 4701301"/>
              <a:gd name="connsiteY1" fmla="*/ 0 h 6645264"/>
              <a:gd name="connsiteX2" fmla="*/ 4365573 w 4701301"/>
              <a:gd name="connsiteY2" fmla="*/ 9962 h 6645264"/>
              <a:gd name="connsiteX3" fmla="*/ 4541468 w 4701301"/>
              <a:gd name="connsiteY3" fmla="*/ 198557 h 6645264"/>
              <a:gd name="connsiteX4" fmla="*/ 4562105 w 4701301"/>
              <a:gd name="connsiteY4" fmla="*/ 5676802 h 6645264"/>
              <a:gd name="connsiteX5" fmla="*/ 2608686 w 4701301"/>
              <a:gd name="connsiteY5" fmla="*/ 6554909 h 6645264"/>
              <a:gd name="connsiteX6" fmla="*/ 17092 w 4701301"/>
              <a:gd name="connsiteY6" fmla="*/ 4448077 h 6645264"/>
              <a:gd name="connsiteX0" fmla="*/ 17092 w 4562105"/>
              <a:gd name="connsiteY0" fmla="*/ 4448077 h 6645264"/>
              <a:gd name="connsiteX1" fmla="*/ 1935586 w 4562105"/>
              <a:gd name="connsiteY1" fmla="*/ 0 h 6645264"/>
              <a:gd name="connsiteX2" fmla="*/ 4365573 w 4562105"/>
              <a:gd name="connsiteY2" fmla="*/ 9962 h 6645264"/>
              <a:gd name="connsiteX3" fmla="*/ 4541468 w 4562105"/>
              <a:gd name="connsiteY3" fmla="*/ 198557 h 6645264"/>
              <a:gd name="connsiteX4" fmla="*/ 4562105 w 4562105"/>
              <a:gd name="connsiteY4" fmla="*/ 5676802 h 6645264"/>
              <a:gd name="connsiteX5" fmla="*/ 2608686 w 4562105"/>
              <a:gd name="connsiteY5" fmla="*/ 6554909 h 6645264"/>
              <a:gd name="connsiteX6" fmla="*/ 17092 w 4562105"/>
              <a:gd name="connsiteY6" fmla="*/ 4448077 h 6645264"/>
              <a:gd name="connsiteX0" fmla="*/ 17092 w 4562105"/>
              <a:gd name="connsiteY0" fmla="*/ 4448077 h 6592556"/>
              <a:gd name="connsiteX1" fmla="*/ 1935586 w 4562105"/>
              <a:gd name="connsiteY1" fmla="*/ 0 h 6592556"/>
              <a:gd name="connsiteX2" fmla="*/ 4365573 w 4562105"/>
              <a:gd name="connsiteY2" fmla="*/ 9962 h 6592556"/>
              <a:gd name="connsiteX3" fmla="*/ 4541468 w 4562105"/>
              <a:gd name="connsiteY3" fmla="*/ 198557 h 6592556"/>
              <a:gd name="connsiteX4" fmla="*/ 4562105 w 4562105"/>
              <a:gd name="connsiteY4" fmla="*/ 5676802 h 6592556"/>
              <a:gd name="connsiteX5" fmla="*/ 2608686 w 4562105"/>
              <a:gd name="connsiteY5" fmla="*/ 6554909 h 6592556"/>
              <a:gd name="connsiteX6" fmla="*/ 17092 w 4562105"/>
              <a:gd name="connsiteY6" fmla="*/ 4448077 h 6592556"/>
              <a:gd name="connsiteX0" fmla="*/ 17092 w 4562105"/>
              <a:gd name="connsiteY0" fmla="*/ 4448077 h 6561473"/>
              <a:gd name="connsiteX1" fmla="*/ 1935586 w 4562105"/>
              <a:gd name="connsiteY1" fmla="*/ 0 h 6561473"/>
              <a:gd name="connsiteX2" fmla="*/ 4365573 w 4562105"/>
              <a:gd name="connsiteY2" fmla="*/ 9962 h 6561473"/>
              <a:gd name="connsiteX3" fmla="*/ 4541468 w 4562105"/>
              <a:gd name="connsiteY3" fmla="*/ 198557 h 6561473"/>
              <a:gd name="connsiteX4" fmla="*/ 4562105 w 4562105"/>
              <a:gd name="connsiteY4" fmla="*/ 5676802 h 6561473"/>
              <a:gd name="connsiteX5" fmla="*/ 2608686 w 4562105"/>
              <a:gd name="connsiteY5" fmla="*/ 6554909 h 6561473"/>
              <a:gd name="connsiteX6" fmla="*/ 17092 w 4562105"/>
              <a:gd name="connsiteY6" fmla="*/ 4448077 h 6561473"/>
              <a:gd name="connsiteX0" fmla="*/ 18334 w 4563347"/>
              <a:gd name="connsiteY0" fmla="*/ 4448077 h 6561473"/>
              <a:gd name="connsiteX1" fmla="*/ 1936828 w 4563347"/>
              <a:gd name="connsiteY1" fmla="*/ 0 h 6561473"/>
              <a:gd name="connsiteX2" fmla="*/ 4366815 w 4563347"/>
              <a:gd name="connsiteY2" fmla="*/ 9962 h 6561473"/>
              <a:gd name="connsiteX3" fmla="*/ 4542710 w 4563347"/>
              <a:gd name="connsiteY3" fmla="*/ 198557 h 6561473"/>
              <a:gd name="connsiteX4" fmla="*/ 4563347 w 4563347"/>
              <a:gd name="connsiteY4" fmla="*/ 5676802 h 6561473"/>
              <a:gd name="connsiteX5" fmla="*/ 2609928 w 4563347"/>
              <a:gd name="connsiteY5" fmla="*/ 6554909 h 6561473"/>
              <a:gd name="connsiteX6" fmla="*/ 18334 w 4563347"/>
              <a:gd name="connsiteY6" fmla="*/ 4448077 h 6561473"/>
              <a:gd name="connsiteX0" fmla="*/ 20715 w 4565728"/>
              <a:gd name="connsiteY0" fmla="*/ 4448077 h 6564701"/>
              <a:gd name="connsiteX1" fmla="*/ 1939209 w 4565728"/>
              <a:gd name="connsiteY1" fmla="*/ 0 h 6564701"/>
              <a:gd name="connsiteX2" fmla="*/ 4369196 w 4565728"/>
              <a:gd name="connsiteY2" fmla="*/ 9962 h 6564701"/>
              <a:gd name="connsiteX3" fmla="*/ 4545091 w 4565728"/>
              <a:gd name="connsiteY3" fmla="*/ 198557 h 6564701"/>
              <a:gd name="connsiteX4" fmla="*/ 4565728 w 4565728"/>
              <a:gd name="connsiteY4" fmla="*/ 5676802 h 6564701"/>
              <a:gd name="connsiteX5" fmla="*/ 2612309 w 4565728"/>
              <a:gd name="connsiteY5" fmla="*/ 6554909 h 6564701"/>
              <a:gd name="connsiteX6" fmla="*/ 1024651 w 4565728"/>
              <a:gd name="connsiteY6" fmla="*/ 6039287 h 6564701"/>
              <a:gd name="connsiteX7" fmla="*/ 20715 w 4565728"/>
              <a:gd name="connsiteY7" fmla="*/ 4448077 h 6564701"/>
              <a:gd name="connsiteX0" fmla="*/ 20715 w 4565728"/>
              <a:gd name="connsiteY0" fmla="*/ 4448077 h 6562037"/>
              <a:gd name="connsiteX1" fmla="*/ 1939209 w 4565728"/>
              <a:gd name="connsiteY1" fmla="*/ 0 h 6562037"/>
              <a:gd name="connsiteX2" fmla="*/ 4369196 w 4565728"/>
              <a:gd name="connsiteY2" fmla="*/ 9962 h 6562037"/>
              <a:gd name="connsiteX3" fmla="*/ 4545091 w 4565728"/>
              <a:gd name="connsiteY3" fmla="*/ 198557 h 6562037"/>
              <a:gd name="connsiteX4" fmla="*/ 4565728 w 4565728"/>
              <a:gd name="connsiteY4" fmla="*/ 5676802 h 6562037"/>
              <a:gd name="connsiteX5" fmla="*/ 2612309 w 4565728"/>
              <a:gd name="connsiteY5" fmla="*/ 6554909 h 6562037"/>
              <a:gd name="connsiteX6" fmla="*/ 1024651 w 4565728"/>
              <a:gd name="connsiteY6" fmla="*/ 6039287 h 6562037"/>
              <a:gd name="connsiteX7" fmla="*/ 20715 w 4565728"/>
              <a:gd name="connsiteY7" fmla="*/ 4448077 h 6562037"/>
              <a:gd name="connsiteX0" fmla="*/ 20715 w 4565728"/>
              <a:gd name="connsiteY0" fmla="*/ 4448077 h 6556271"/>
              <a:gd name="connsiteX1" fmla="*/ 1939209 w 4565728"/>
              <a:gd name="connsiteY1" fmla="*/ 0 h 6556271"/>
              <a:gd name="connsiteX2" fmla="*/ 4369196 w 4565728"/>
              <a:gd name="connsiteY2" fmla="*/ 9962 h 6556271"/>
              <a:gd name="connsiteX3" fmla="*/ 4545091 w 4565728"/>
              <a:gd name="connsiteY3" fmla="*/ 198557 h 6556271"/>
              <a:gd name="connsiteX4" fmla="*/ 4565728 w 4565728"/>
              <a:gd name="connsiteY4" fmla="*/ 5676802 h 6556271"/>
              <a:gd name="connsiteX5" fmla="*/ 2612309 w 4565728"/>
              <a:gd name="connsiteY5" fmla="*/ 6554909 h 6556271"/>
              <a:gd name="connsiteX6" fmla="*/ 1024651 w 4565728"/>
              <a:gd name="connsiteY6" fmla="*/ 6039287 h 6556271"/>
              <a:gd name="connsiteX7" fmla="*/ 20715 w 4565728"/>
              <a:gd name="connsiteY7" fmla="*/ 4448077 h 6556271"/>
              <a:gd name="connsiteX0" fmla="*/ 14580 w 4559593"/>
              <a:gd name="connsiteY0" fmla="*/ 4448077 h 6556271"/>
              <a:gd name="connsiteX1" fmla="*/ 1933074 w 4559593"/>
              <a:gd name="connsiteY1" fmla="*/ 0 h 6556271"/>
              <a:gd name="connsiteX2" fmla="*/ 4363061 w 4559593"/>
              <a:gd name="connsiteY2" fmla="*/ 9962 h 6556271"/>
              <a:gd name="connsiteX3" fmla="*/ 4538956 w 4559593"/>
              <a:gd name="connsiteY3" fmla="*/ 198557 h 6556271"/>
              <a:gd name="connsiteX4" fmla="*/ 4559593 w 4559593"/>
              <a:gd name="connsiteY4" fmla="*/ 5676802 h 6556271"/>
              <a:gd name="connsiteX5" fmla="*/ 2606174 w 4559593"/>
              <a:gd name="connsiteY5" fmla="*/ 6554909 h 6556271"/>
              <a:gd name="connsiteX6" fmla="*/ 1018516 w 4559593"/>
              <a:gd name="connsiteY6" fmla="*/ 6039287 h 6556271"/>
              <a:gd name="connsiteX7" fmla="*/ 14580 w 4559593"/>
              <a:gd name="connsiteY7" fmla="*/ 4448077 h 6556271"/>
              <a:gd name="connsiteX0" fmla="*/ 22013 w 4567026"/>
              <a:gd name="connsiteY0" fmla="*/ 4448077 h 6562037"/>
              <a:gd name="connsiteX1" fmla="*/ 1940507 w 4567026"/>
              <a:gd name="connsiteY1" fmla="*/ 0 h 6562037"/>
              <a:gd name="connsiteX2" fmla="*/ 4370494 w 4567026"/>
              <a:gd name="connsiteY2" fmla="*/ 9962 h 6562037"/>
              <a:gd name="connsiteX3" fmla="*/ 4546389 w 4567026"/>
              <a:gd name="connsiteY3" fmla="*/ 198557 h 6562037"/>
              <a:gd name="connsiteX4" fmla="*/ 4567026 w 4567026"/>
              <a:gd name="connsiteY4" fmla="*/ 5676802 h 6562037"/>
              <a:gd name="connsiteX5" fmla="*/ 2613607 w 4567026"/>
              <a:gd name="connsiteY5" fmla="*/ 6554909 h 6562037"/>
              <a:gd name="connsiteX6" fmla="*/ 1005629 w 4567026"/>
              <a:gd name="connsiteY6" fmla="*/ 6039287 h 6562037"/>
              <a:gd name="connsiteX7" fmla="*/ 22013 w 4567026"/>
              <a:gd name="connsiteY7" fmla="*/ 4448077 h 6562037"/>
              <a:gd name="connsiteX0" fmla="*/ 22013 w 4567026"/>
              <a:gd name="connsiteY0" fmla="*/ 4448077 h 6561948"/>
              <a:gd name="connsiteX1" fmla="*/ 1940507 w 4567026"/>
              <a:gd name="connsiteY1" fmla="*/ 0 h 6561948"/>
              <a:gd name="connsiteX2" fmla="*/ 4370494 w 4567026"/>
              <a:gd name="connsiteY2" fmla="*/ 9962 h 6561948"/>
              <a:gd name="connsiteX3" fmla="*/ 4546389 w 4567026"/>
              <a:gd name="connsiteY3" fmla="*/ 198557 h 6561948"/>
              <a:gd name="connsiteX4" fmla="*/ 4567026 w 4567026"/>
              <a:gd name="connsiteY4" fmla="*/ 5676802 h 6561948"/>
              <a:gd name="connsiteX5" fmla="*/ 2613607 w 4567026"/>
              <a:gd name="connsiteY5" fmla="*/ 6554909 h 6561948"/>
              <a:gd name="connsiteX6" fmla="*/ 1005629 w 4567026"/>
              <a:gd name="connsiteY6" fmla="*/ 6039287 h 6561948"/>
              <a:gd name="connsiteX7" fmla="*/ 22013 w 4567026"/>
              <a:gd name="connsiteY7" fmla="*/ 4448077 h 6561948"/>
              <a:gd name="connsiteX0" fmla="*/ 22013 w 4567026"/>
              <a:gd name="connsiteY0" fmla="*/ 4448077 h 6554958"/>
              <a:gd name="connsiteX1" fmla="*/ 1940507 w 4567026"/>
              <a:gd name="connsiteY1" fmla="*/ 0 h 6554958"/>
              <a:gd name="connsiteX2" fmla="*/ 4370494 w 4567026"/>
              <a:gd name="connsiteY2" fmla="*/ 9962 h 6554958"/>
              <a:gd name="connsiteX3" fmla="*/ 4546389 w 4567026"/>
              <a:gd name="connsiteY3" fmla="*/ 198557 h 6554958"/>
              <a:gd name="connsiteX4" fmla="*/ 4567026 w 4567026"/>
              <a:gd name="connsiteY4" fmla="*/ 5676802 h 6554958"/>
              <a:gd name="connsiteX5" fmla="*/ 2613607 w 4567026"/>
              <a:gd name="connsiteY5" fmla="*/ 6554909 h 6554958"/>
              <a:gd name="connsiteX6" fmla="*/ 1005629 w 4567026"/>
              <a:gd name="connsiteY6" fmla="*/ 6039287 h 6554958"/>
              <a:gd name="connsiteX7" fmla="*/ 22013 w 4567026"/>
              <a:gd name="connsiteY7" fmla="*/ 4448077 h 6554958"/>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55026"/>
              <a:gd name="connsiteX1" fmla="*/ 1940507 w 4567026"/>
              <a:gd name="connsiteY1" fmla="*/ 0 h 6555026"/>
              <a:gd name="connsiteX2" fmla="*/ 4370494 w 4567026"/>
              <a:gd name="connsiteY2" fmla="*/ 9962 h 6555026"/>
              <a:gd name="connsiteX3" fmla="*/ 4546389 w 4567026"/>
              <a:gd name="connsiteY3" fmla="*/ 198557 h 6555026"/>
              <a:gd name="connsiteX4" fmla="*/ 4567026 w 4567026"/>
              <a:gd name="connsiteY4" fmla="*/ 5676802 h 6555026"/>
              <a:gd name="connsiteX5" fmla="*/ 3682789 w 4567026"/>
              <a:gd name="connsiteY5" fmla="*/ 6333927 h 6555026"/>
              <a:gd name="connsiteX6" fmla="*/ 2613607 w 4567026"/>
              <a:gd name="connsiteY6" fmla="*/ 6554909 h 6555026"/>
              <a:gd name="connsiteX7" fmla="*/ 1005629 w 4567026"/>
              <a:gd name="connsiteY7" fmla="*/ 6039287 h 6555026"/>
              <a:gd name="connsiteX8" fmla="*/ 22013 w 4567026"/>
              <a:gd name="connsiteY8" fmla="*/ 4448077 h 6555026"/>
              <a:gd name="connsiteX0" fmla="*/ 44498 w 4589511"/>
              <a:gd name="connsiteY0" fmla="*/ 4448077 h 6555026"/>
              <a:gd name="connsiteX1" fmla="*/ 1962992 w 4589511"/>
              <a:gd name="connsiteY1" fmla="*/ 0 h 6555026"/>
              <a:gd name="connsiteX2" fmla="*/ 4392979 w 4589511"/>
              <a:gd name="connsiteY2" fmla="*/ 9962 h 6555026"/>
              <a:gd name="connsiteX3" fmla="*/ 4568874 w 4589511"/>
              <a:gd name="connsiteY3" fmla="*/ 198557 h 6555026"/>
              <a:gd name="connsiteX4" fmla="*/ 4589511 w 4589511"/>
              <a:gd name="connsiteY4" fmla="*/ 5676802 h 6555026"/>
              <a:gd name="connsiteX5" fmla="*/ 3705274 w 4589511"/>
              <a:gd name="connsiteY5" fmla="*/ 6333927 h 6555026"/>
              <a:gd name="connsiteX6" fmla="*/ 2636092 w 4589511"/>
              <a:gd name="connsiteY6" fmla="*/ 6554909 h 6555026"/>
              <a:gd name="connsiteX7" fmla="*/ 1028114 w 4589511"/>
              <a:gd name="connsiteY7" fmla="*/ 6039287 h 6555026"/>
              <a:gd name="connsiteX8" fmla="*/ 44498 w 4589511"/>
              <a:gd name="connsiteY8" fmla="*/ 4448077 h 655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9511" h="6555026">
                <a:moveTo>
                  <a:pt x="44498" y="4448077"/>
                </a:moveTo>
                <a:cubicBezTo>
                  <a:pt x="-165449" y="3431369"/>
                  <a:pt x="350092" y="1272239"/>
                  <a:pt x="1962992" y="0"/>
                </a:cubicBezTo>
                <a:lnTo>
                  <a:pt x="4392979" y="9962"/>
                </a:lnTo>
                <a:cubicBezTo>
                  <a:pt x="4433804" y="-3724"/>
                  <a:pt x="4576547" y="134405"/>
                  <a:pt x="4568874" y="198557"/>
                </a:cubicBezTo>
                <a:cubicBezTo>
                  <a:pt x="4574536" y="2226764"/>
                  <a:pt x="4581441" y="4495702"/>
                  <a:pt x="4589511" y="5676802"/>
                </a:cubicBezTo>
                <a:cubicBezTo>
                  <a:pt x="4428644" y="5983084"/>
                  <a:pt x="4030844" y="6187576"/>
                  <a:pt x="3705274" y="6333927"/>
                </a:cubicBezTo>
                <a:cubicBezTo>
                  <a:pt x="3379704" y="6480278"/>
                  <a:pt x="3148325" y="6548136"/>
                  <a:pt x="2636092" y="6554909"/>
                </a:cubicBezTo>
                <a:cubicBezTo>
                  <a:pt x="2123859" y="6561682"/>
                  <a:pt x="1343206" y="6273586"/>
                  <a:pt x="1028114" y="6039287"/>
                </a:cubicBezTo>
                <a:cubicBezTo>
                  <a:pt x="596182" y="5688148"/>
                  <a:pt x="254445" y="5464785"/>
                  <a:pt x="44498" y="4448077"/>
                </a:cubicBezTo>
                <a:close/>
              </a:path>
            </a:pathLst>
          </a:custGeom>
          <a:solidFill>
            <a:schemeClr val="accent3"/>
          </a:solidFill>
          <a:ln>
            <a:noFill/>
          </a:ln>
        </p:spPr>
        <p:txBody>
          <a:bodyPr lIns="182880" tIns="274320" rIns="274320">
            <a:normAutofit/>
          </a:bodyPr>
          <a:lstStyle>
            <a:lvl1pPr marL="0" indent="0" algn="r">
              <a:buNone/>
              <a:defRPr sz="2000"/>
            </a:lvl1pPr>
          </a:lstStyle>
          <a:p>
            <a:r>
              <a:rPr lang="en-US" dirty="0"/>
              <a:t>Click icon to add picture</a:t>
            </a:r>
          </a:p>
        </p:txBody>
      </p:sp>
      <p:sp>
        <p:nvSpPr>
          <p:cNvPr id="6" name="Slide Number Placeholder 5">
            <a:extLst>
              <a:ext uri="{FF2B5EF4-FFF2-40B4-BE49-F238E27FC236}">
                <a16:creationId xmlns:a16="http://schemas.microsoft.com/office/drawing/2014/main" id="{2FA893C5-3725-2BF8-B201-6C4123C13131}"/>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endParaRPr lang="en-US" dirty="0"/>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cxnSp>
        <p:nvCxnSpPr>
          <p:cNvPr id="8" name="Straight Connector 7">
            <a:extLst>
              <a:ext uri="{FF2B5EF4-FFF2-40B4-BE49-F238E27FC236}">
                <a16:creationId xmlns:a16="http://schemas.microsoft.com/office/drawing/2014/main" id="{AA994521-4157-D242-5242-0C3BD99E8EA8}"/>
              </a:ext>
            </a:extLst>
          </p:cNvPr>
          <p:cNvCxnSpPr>
            <a:cxnSpLocks/>
            <a:endCxn id="6" idx="1"/>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51" r:id="rId4"/>
    <p:sldLayoutId id="2147483676" r:id="rId5"/>
    <p:sldLayoutId id="2147483661" r:id="rId6"/>
    <p:sldLayoutId id="2147483670" r:id="rId7"/>
    <p:sldLayoutId id="2147483678" r:id="rId8"/>
    <p:sldLayoutId id="2147483664" r:id="rId9"/>
    <p:sldLayoutId id="2147483680" r:id="rId10"/>
    <p:sldLayoutId id="2147483681" r:id="rId11"/>
    <p:sldLayoutId id="2147483682" r:id="rId12"/>
    <p:sldLayoutId id="2147483666" r:id="rId13"/>
    <p:sldLayoutId id="2147483654" r:id="rId14"/>
  </p:sldLayoutIdLst>
  <p:hf hdr="0" ftr="0" dt="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C026B-0328-FA0E-97F4-E2EF81341C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A62C5B3-A4E3-B21A-7EC0-ED5765345866}"/>
              </a:ext>
            </a:extLst>
          </p:cNvPr>
          <p:cNvSpPr>
            <a:spLocks noGrp="1"/>
          </p:cNvSpPr>
          <p:nvPr>
            <p:ph type="ctrTitle"/>
          </p:nvPr>
        </p:nvSpPr>
        <p:spPr>
          <a:xfrm>
            <a:off x="915924" y="914400"/>
            <a:ext cx="10360152" cy="5029200"/>
          </a:xfrm>
        </p:spPr>
        <p:txBody>
          <a:bodyPr anchor="ctr"/>
          <a:lstStyle/>
          <a:p>
            <a:r>
              <a:rPr lang="en-US" dirty="0"/>
              <a:t>How the Big Book Was Written</a:t>
            </a:r>
          </a:p>
        </p:txBody>
      </p:sp>
      <p:sp>
        <p:nvSpPr>
          <p:cNvPr id="2" name="TextBox 1">
            <a:extLst>
              <a:ext uri="{FF2B5EF4-FFF2-40B4-BE49-F238E27FC236}">
                <a16:creationId xmlns:a16="http://schemas.microsoft.com/office/drawing/2014/main" id="{46E42FB4-49DB-64A3-2D03-B03B16082D83}"/>
              </a:ext>
            </a:extLst>
          </p:cNvPr>
          <p:cNvSpPr txBox="1"/>
          <p:nvPr/>
        </p:nvSpPr>
        <p:spPr>
          <a:xfrm>
            <a:off x="915924" y="5297269"/>
            <a:ext cx="10228729" cy="646331"/>
          </a:xfrm>
          <a:prstGeom prst="rect">
            <a:avLst/>
          </a:prstGeom>
          <a:noFill/>
        </p:spPr>
        <p:txBody>
          <a:bodyPr wrap="square" rtlCol="0">
            <a:spAutoFit/>
          </a:bodyPr>
          <a:lstStyle/>
          <a:p>
            <a:pPr algn="ctr"/>
            <a:r>
              <a:rPr lang="en-US" sz="3600" dirty="0"/>
              <a:t>District 31  Ol’ Timers Day     November 1, 2025</a:t>
            </a:r>
          </a:p>
        </p:txBody>
      </p:sp>
    </p:spTree>
    <p:extLst>
      <p:ext uri="{BB962C8B-B14F-4D97-AF65-F5344CB8AC3E}">
        <p14:creationId xmlns:p14="http://schemas.microsoft.com/office/powerpoint/2010/main" val="1067891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659988" y="320147"/>
            <a:ext cx="7534656" cy="914400"/>
          </a:xfrm>
        </p:spPr>
        <p:txBody>
          <a:bodyPr/>
          <a:lstStyle/>
          <a:p>
            <a:r>
              <a:rPr lang="en-US" sz="3200" dirty="0"/>
              <a:t>Bill Wilson – Willful Myth Maker</a:t>
            </a:r>
            <a:endParaRPr lang="en-US" dirty="0"/>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520504" y="1885071"/>
            <a:ext cx="10051158" cy="4652782"/>
          </a:xfrm>
        </p:spPr>
        <p:txBody>
          <a:bodyPr>
            <a:normAutofit/>
          </a:bodyPr>
          <a:lstStyle/>
          <a:p>
            <a:pPr>
              <a:lnSpc>
                <a:spcPct val="150000"/>
              </a:lnSpc>
            </a:pPr>
            <a:r>
              <a:rPr lang="en-US" sz="3200" b="1" dirty="0"/>
              <a:t>Stretched facts for emphasis</a:t>
            </a:r>
          </a:p>
          <a:p>
            <a:pPr>
              <a:lnSpc>
                <a:spcPct val="150000"/>
              </a:lnSpc>
            </a:pPr>
            <a:r>
              <a:rPr lang="en-US" sz="3200" b="1" dirty="0"/>
              <a:t>Let out messy details…</a:t>
            </a:r>
          </a:p>
          <a:p>
            <a:pPr>
              <a:lnSpc>
                <a:spcPct val="150000"/>
              </a:lnSpc>
            </a:pPr>
            <a:r>
              <a:rPr lang="en-US" sz="3200" b="1" dirty="0"/>
              <a:t>Used deliberate self-depreciation and then credited others…</a:t>
            </a:r>
          </a:p>
          <a:p>
            <a:pPr>
              <a:lnSpc>
                <a:spcPct val="150000"/>
              </a:lnSpc>
            </a:pPr>
            <a:r>
              <a:rPr lang="en-US" sz="3200" b="1" dirty="0"/>
              <a:t>Avoided uncomfortable facts</a:t>
            </a:r>
          </a:p>
          <a:p>
            <a:pPr>
              <a:lnSpc>
                <a:spcPct val="150000"/>
              </a:lnSpc>
            </a:pPr>
            <a:r>
              <a:rPr lang="en-US" sz="3200" b="1" dirty="0"/>
              <a:t>Horrible memory for dates</a:t>
            </a:r>
          </a:p>
          <a:p>
            <a:endParaRPr lang="en-US" sz="3200" b="1" dirty="0"/>
          </a:p>
          <a:p>
            <a:endParaRPr lang="en-US" dirty="0"/>
          </a:p>
        </p:txBody>
      </p:sp>
    </p:spTree>
    <p:extLst>
      <p:ext uri="{BB962C8B-B14F-4D97-AF65-F5344CB8AC3E}">
        <p14:creationId xmlns:p14="http://schemas.microsoft.com/office/powerpoint/2010/main" val="2647761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300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par>
                          <p:cTn id="7" fill="hold">
                            <p:stCondLst>
                              <p:cond delay="3000"/>
                            </p:stCondLst>
                            <p:childTnLst>
                              <p:par>
                                <p:cTn id="8" presetID="1" presetClass="entr" presetSubtype="0" fill="hold" nodeType="afterEffect">
                                  <p:stCondLst>
                                    <p:cond delay="4000"/>
                                  </p:stCondLst>
                                  <p:childTnLst>
                                    <p:set>
                                      <p:cBhvr>
                                        <p:cTn id="9"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5000"/>
                                  </p:stCondLst>
                                  <p:childTnLst>
                                    <p:set>
                                      <p:cBhvr>
                                        <p:cTn id="2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2632362" y="207818"/>
            <a:ext cx="9321061" cy="1080655"/>
          </a:xfrm>
        </p:spPr>
        <p:txBody>
          <a:bodyPr anchor="b"/>
          <a:lstStyle/>
          <a:p>
            <a:r>
              <a:rPr lang="en-US" dirty="0"/>
              <a:t>Quick Examples</a:t>
            </a:r>
          </a:p>
        </p:txBody>
      </p:sp>
      <p:sp>
        <p:nvSpPr>
          <p:cNvPr id="15" name="Text Placeholder 14">
            <a:extLst>
              <a:ext uri="{FF2B5EF4-FFF2-40B4-BE49-F238E27FC236}">
                <a16:creationId xmlns:a16="http://schemas.microsoft.com/office/drawing/2014/main" id="{C7846849-DC0A-EE3B-2E5E-D669EC1273D6}"/>
              </a:ext>
            </a:extLst>
          </p:cNvPr>
          <p:cNvSpPr>
            <a:spLocks noGrp="1"/>
          </p:cNvSpPr>
          <p:nvPr>
            <p:ph type="body" sz="quarter" idx="13"/>
          </p:nvPr>
        </p:nvSpPr>
        <p:spPr>
          <a:xfrm>
            <a:off x="2632362" y="1806735"/>
            <a:ext cx="8793140" cy="4685298"/>
          </a:xfrm>
        </p:spPr>
        <p:txBody>
          <a:bodyPr>
            <a:noAutofit/>
          </a:bodyPr>
          <a:lstStyle/>
          <a:p>
            <a:pPr marL="342900" indent="-342900" algn="l">
              <a:lnSpc>
                <a:spcPct val="150000"/>
              </a:lnSpc>
              <a:buFont typeface="Arial" panose="020B0604020202020204" pitchFamily="34" charset="0"/>
              <a:buChar char="•"/>
            </a:pPr>
            <a:r>
              <a:rPr lang="en-US" sz="2800" b="1" cap="none" dirty="0"/>
              <a:t>There weren’t 100 men and women at the time of writing </a:t>
            </a:r>
          </a:p>
          <a:p>
            <a:pPr marL="457200" indent="-457200" algn="l">
              <a:lnSpc>
                <a:spcPct val="150000"/>
              </a:lnSpc>
              <a:buFont typeface="Arial" panose="020B0604020202020204" pitchFamily="34" charset="0"/>
              <a:buChar char="•"/>
            </a:pPr>
            <a:r>
              <a:rPr lang="en-US" sz="2800" b="1" cap="none" dirty="0"/>
              <a:t>There were about 70 including wives attending meetings </a:t>
            </a:r>
          </a:p>
          <a:p>
            <a:pPr marL="457200" indent="-457200" algn="l">
              <a:lnSpc>
                <a:spcPct val="150000"/>
              </a:lnSpc>
              <a:buFont typeface="Arial" panose="020B0604020202020204" pitchFamily="34" charset="0"/>
              <a:buChar char="•"/>
            </a:pPr>
            <a:r>
              <a:rPr lang="en-US" sz="2800" b="1" cap="none" dirty="0"/>
              <a:t> Bill had been using “100” recoveries for over a year in his promotional and fund-raising efforts…</a:t>
            </a:r>
            <a:endParaRPr lang="en-US" sz="1000" b="1" cap="none" dirty="0"/>
          </a:p>
        </p:txBody>
      </p:sp>
    </p:spTree>
    <p:extLst>
      <p:ext uri="{BB962C8B-B14F-4D97-AF65-F5344CB8AC3E}">
        <p14:creationId xmlns:p14="http://schemas.microsoft.com/office/powerpoint/2010/main" val="1902005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4000"/>
                                  </p:stCondLst>
                                  <p:childTnLst>
                                    <p:set>
                                      <p:cBhvr>
                                        <p:cTn id="10" dur="1" fill="hold">
                                          <p:stCondLst>
                                            <p:cond delay="0"/>
                                          </p:stCondLst>
                                        </p:cTn>
                                        <p:tgtEl>
                                          <p:spTgt spid="15">
                                            <p:txEl>
                                              <p:pRg st="1" end="1"/>
                                            </p:txEl>
                                          </p:spTgt>
                                        </p:tgtEl>
                                        <p:attrNameLst>
                                          <p:attrName>style.visibility</p:attrName>
                                        </p:attrNameLst>
                                      </p:cBhvr>
                                      <p:to>
                                        <p:strVal val="visible"/>
                                      </p:to>
                                    </p:set>
                                    <p:animEffect transition="in" filter="fade">
                                      <p:cBhvr>
                                        <p:cTn id="11" dur="500"/>
                                        <p:tgtEl>
                                          <p:spTgt spid="15">
                                            <p:txEl>
                                              <p:pRg st="1" end="1"/>
                                            </p:txEl>
                                          </p:spTgt>
                                        </p:tgtEl>
                                      </p:cBhvr>
                                    </p:animEffect>
                                  </p:childTnLst>
                                </p:cTn>
                              </p:par>
                            </p:childTnLst>
                          </p:cTn>
                        </p:par>
                        <p:par>
                          <p:cTn id="12" fill="hold">
                            <p:stCondLst>
                              <p:cond delay="8000"/>
                            </p:stCondLst>
                            <p:childTnLst>
                              <p:par>
                                <p:cTn id="13" presetID="10" presetClass="entr" presetSubtype="0" fill="hold" nodeType="afterEffect">
                                  <p:stCondLst>
                                    <p:cond delay="5000"/>
                                  </p:stCondLst>
                                  <p:childTnLst>
                                    <p:set>
                                      <p:cBhvr>
                                        <p:cTn id="14" dur="1" fill="hold">
                                          <p:stCondLst>
                                            <p:cond delay="0"/>
                                          </p:stCondLst>
                                        </p:cTn>
                                        <p:tgtEl>
                                          <p:spTgt spid="15">
                                            <p:txEl>
                                              <p:pRg st="2" end="2"/>
                                            </p:txEl>
                                          </p:spTgt>
                                        </p:tgtEl>
                                        <p:attrNameLst>
                                          <p:attrName>style.visibility</p:attrName>
                                        </p:attrNameLst>
                                      </p:cBhvr>
                                      <p:to>
                                        <p:strVal val="visible"/>
                                      </p:to>
                                    </p:set>
                                    <p:animEffect transition="in" filter="fade">
                                      <p:cBhvr>
                                        <p:cTn id="15"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24623-B275-7B65-1D83-62560C289C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58BA47-2801-EEDD-6399-A8090CA32BD3}"/>
              </a:ext>
            </a:extLst>
          </p:cNvPr>
          <p:cNvSpPr>
            <a:spLocks noGrp="1"/>
          </p:cNvSpPr>
          <p:nvPr>
            <p:ph type="title"/>
          </p:nvPr>
        </p:nvSpPr>
        <p:spPr>
          <a:xfrm>
            <a:off x="139454" y="1446662"/>
            <a:ext cx="7413813" cy="887506"/>
          </a:xfrm>
        </p:spPr>
        <p:txBody>
          <a:bodyPr anchor="t"/>
          <a:lstStyle/>
          <a:p>
            <a:pPr>
              <a:lnSpc>
                <a:spcPct val="100000"/>
              </a:lnSpc>
            </a:pPr>
            <a:br>
              <a:rPr lang="en-US" sz="2800" b="1" dirty="0">
                <a:latin typeface="+mn-lt"/>
              </a:rPr>
            </a:br>
            <a:br>
              <a:rPr lang="en-US" sz="2800" b="1" dirty="0">
                <a:latin typeface="+mn-lt"/>
              </a:rPr>
            </a:br>
            <a:br>
              <a:rPr lang="en-US" sz="2800" b="1" dirty="0">
                <a:latin typeface="+mn-lt"/>
              </a:rPr>
            </a:br>
            <a:br>
              <a:rPr lang="en-US" sz="2800" b="1" dirty="0">
                <a:latin typeface="+mn-lt"/>
              </a:rPr>
            </a:br>
            <a:br>
              <a:rPr lang="en-US" sz="2800" dirty="0"/>
            </a:br>
            <a:br>
              <a:rPr lang="en-US" sz="2800" dirty="0"/>
            </a:br>
            <a:br>
              <a:rPr lang="en-US" sz="2800" dirty="0"/>
            </a:br>
            <a:endParaRPr lang="en-US" sz="2800" dirty="0"/>
          </a:p>
        </p:txBody>
      </p:sp>
      <p:sp>
        <p:nvSpPr>
          <p:cNvPr id="4" name="TextBox 3">
            <a:extLst>
              <a:ext uri="{FF2B5EF4-FFF2-40B4-BE49-F238E27FC236}">
                <a16:creationId xmlns:a16="http://schemas.microsoft.com/office/drawing/2014/main" id="{CD31F244-0F46-29D0-4F1C-60B4AED3F8E7}"/>
              </a:ext>
            </a:extLst>
          </p:cNvPr>
          <p:cNvSpPr txBox="1"/>
          <p:nvPr/>
        </p:nvSpPr>
        <p:spPr>
          <a:xfrm>
            <a:off x="249381" y="528532"/>
            <a:ext cx="7413812" cy="646331"/>
          </a:xfrm>
          <a:prstGeom prst="rect">
            <a:avLst/>
          </a:prstGeom>
          <a:noFill/>
        </p:spPr>
        <p:txBody>
          <a:bodyPr wrap="square" rtlCol="0">
            <a:spAutoFit/>
          </a:bodyPr>
          <a:lstStyle/>
          <a:p>
            <a:r>
              <a:rPr lang="en-US" sz="3600" b="1" dirty="0">
                <a:latin typeface="+mj-lt"/>
              </a:rPr>
              <a:t>A.A. Number 3   --   Bill Dotson</a:t>
            </a:r>
          </a:p>
        </p:txBody>
      </p:sp>
      <p:sp>
        <p:nvSpPr>
          <p:cNvPr id="9" name="TextBox 8">
            <a:extLst>
              <a:ext uri="{FF2B5EF4-FFF2-40B4-BE49-F238E27FC236}">
                <a16:creationId xmlns:a16="http://schemas.microsoft.com/office/drawing/2014/main" id="{63C232DF-B0B1-34D1-259C-E47BBACD7E43}"/>
              </a:ext>
            </a:extLst>
          </p:cNvPr>
          <p:cNvSpPr txBox="1"/>
          <p:nvPr/>
        </p:nvSpPr>
        <p:spPr>
          <a:xfrm>
            <a:off x="580292" y="1651264"/>
            <a:ext cx="6112412" cy="4031873"/>
          </a:xfrm>
          <a:prstGeom prst="rect">
            <a:avLst/>
          </a:prstGeom>
          <a:noFill/>
        </p:spPr>
        <p:txBody>
          <a:bodyPr wrap="square">
            <a:spAutoFit/>
          </a:bodyPr>
          <a:lstStyle/>
          <a:p>
            <a:r>
              <a:rPr lang="en-US" sz="3200" b="1" dirty="0">
                <a:latin typeface="+mn-lt"/>
              </a:rPr>
              <a:t>“Hence, the two men set to work almost frantically upon alcoholics arriving in the ward of the Akron City Hospital. Their very first case, a desperate one, recovered immediately and became A.A. number three.  He never had another drink.”</a:t>
            </a:r>
            <a:endParaRPr lang="en-US" sz="3200" dirty="0"/>
          </a:p>
        </p:txBody>
      </p:sp>
      <p:pic>
        <p:nvPicPr>
          <p:cNvPr id="10" name="Picture Placeholder 9">
            <a:extLst>
              <a:ext uri="{FF2B5EF4-FFF2-40B4-BE49-F238E27FC236}">
                <a16:creationId xmlns:a16="http://schemas.microsoft.com/office/drawing/2014/main" id="{B19AC62B-2252-6A30-5BAC-49B2F487E2D7}"/>
              </a:ext>
            </a:extLst>
          </p:cNvPr>
          <p:cNvPicPr>
            <a:picLocks noGrp="1" noChangeAspect="1"/>
          </p:cNvPicPr>
          <p:nvPr>
            <p:ph type="pic" idx="1"/>
          </p:nvPr>
        </p:nvPicPr>
        <p:blipFill>
          <a:blip r:embed="rId3"/>
          <a:srcRect l="2189" r="2189"/>
          <a:stretch>
            <a:fillRect/>
          </a:stretch>
        </p:blipFill>
        <p:spPr>
          <a:xfrm>
            <a:off x="8345640" y="605832"/>
            <a:ext cx="3266068" cy="4491521"/>
          </a:xfrm>
          <a:prstGeom prst="rect">
            <a:avLst/>
          </a:prstGeom>
        </p:spPr>
      </p:pic>
    </p:spTree>
    <p:extLst>
      <p:ext uri="{BB962C8B-B14F-4D97-AF65-F5344CB8AC3E}">
        <p14:creationId xmlns:p14="http://schemas.microsoft.com/office/powerpoint/2010/main" val="3893833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20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3000"/>
                                        <p:tgtEl>
                                          <p:spTgt spid="10"/>
                                        </p:tgtEl>
                                      </p:cBhvr>
                                    </p:animEffect>
                                  </p:childTnLst>
                                </p:cTn>
                              </p:par>
                            </p:childTnLst>
                          </p:cTn>
                        </p:par>
                        <p:par>
                          <p:cTn id="12" fill="hold">
                            <p:stCondLst>
                              <p:cond delay="5500"/>
                            </p:stCondLst>
                            <p:childTnLst>
                              <p:par>
                                <p:cTn id="13" presetID="10" presetClass="entr" presetSubtype="0" fill="hold" grpId="0" nodeType="afterEffect">
                                  <p:stCondLst>
                                    <p:cond delay="30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2632362" y="207818"/>
            <a:ext cx="9321061" cy="1080655"/>
          </a:xfrm>
        </p:spPr>
        <p:txBody>
          <a:bodyPr anchor="b"/>
          <a:lstStyle/>
          <a:p>
            <a:r>
              <a:rPr lang="en-US" dirty="0"/>
              <a:t>AA Number 3</a:t>
            </a:r>
          </a:p>
        </p:txBody>
      </p:sp>
      <p:sp>
        <p:nvSpPr>
          <p:cNvPr id="15" name="Text Placeholder 14">
            <a:extLst>
              <a:ext uri="{FF2B5EF4-FFF2-40B4-BE49-F238E27FC236}">
                <a16:creationId xmlns:a16="http://schemas.microsoft.com/office/drawing/2014/main" id="{C7846849-DC0A-EE3B-2E5E-D669EC1273D6}"/>
              </a:ext>
            </a:extLst>
          </p:cNvPr>
          <p:cNvSpPr>
            <a:spLocks noGrp="1"/>
          </p:cNvSpPr>
          <p:nvPr>
            <p:ph type="body" sz="quarter" idx="13"/>
          </p:nvPr>
        </p:nvSpPr>
        <p:spPr>
          <a:xfrm>
            <a:off x="2789260" y="1567584"/>
            <a:ext cx="7201905" cy="4685298"/>
          </a:xfrm>
        </p:spPr>
        <p:txBody>
          <a:bodyPr>
            <a:noAutofit/>
          </a:bodyPr>
          <a:lstStyle/>
          <a:p>
            <a:pPr marL="342900" indent="-342900" algn="l">
              <a:lnSpc>
                <a:spcPct val="150000"/>
              </a:lnSpc>
              <a:buFont typeface="Arial" panose="020B0604020202020204" pitchFamily="34" charset="0"/>
              <a:buChar char="•"/>
            </a:pPr>
            <a:r>
              <a:rPr lang="en-US" sz="2800" b="1" cap="none" dirty="0"/>
              <a:t>Bill Dotson was not the first drunk Bill and Bob worked with in 1935</a:t>
            </a:r>
          </a:p>
          <a:p>
            <a:pPr marL="342900" indent="-342900" algn="l">
              <a:lnSpc>
                <a:spcPct val="150000"/>
              </a:lnSpc>
              <a:buFont typeface="Arial" panose="020B0604020202020204" pitchFamily="34" charset="0"/>
              <a:buChar char="•"/>
            </a:pPr>
            <a:r>
              <a:rPr lang="en-US" sz="2800" b="1" cap="none" dirty="0"/>
              <a:t>He was the first successful one</a:t>
            </a:r>
          </a:p>
          <a:p>
            <a:pPr marL="342900" indent="-342900" algn="l">
              <a:lnSpc>
                <a:spcPct val="150000"/>
              </a:lnSpc>
              <a:buFont typeface="Arial" panose="020B0604020202020204" pitchFamily="34" charset="0"/>
              <a:buChar char="•"/>
            </a:pPr>
            <a:r>
              <a:rPr lang="en-US" sz="2800" b="1" cap="none" dirty="0"/>
              <a:t>Prior attempts with a Dr. McKay and </a:t>
            </a:r>
          </a:p>
          <a:p>
            <a:pPr algn="l">
              <a:lnSpc>
                <a:spcPct val="150000"/>
              </a:lnSpc>
            </a:pPr>
            <a:r>
              <a:rPr lang="en-US" sz="2800" b="1" cap="none" dirty="0"/>
              <a:t>    Eddie Riley were not successful</a:t>
            </a:r>
          </a:p>
          <a:p>
            <a:pPr marL="342900" indent="-342900" algn="l">
              <a:lnSpc>
                <a:spcPct val="150000"/>
              </a:lnSpc>
              <a:buFont typeface="Arial" panose="020B0604020202020204" pitchFamily="34" charset="0"/>
              <a:buChar char="•"/>
            </a:pPr>
            <a:r>
              <a:rPr lang="en-US" sz="2800" b="1" cap="none" dirty="0"/>
              <a:t>“Carrying the message” had to have impact…</a:t>
            </a:r>
          </a:p>
          <a:p>
            <a:pPr marL="342900" indent="-342900" algn="l">
              <a:lnSpc>
                <a:spcPct val="150000"/>
              </a:lnSpc>
              <a:buFont typeface="Arial" panose="020B0604020202020204" pitchFamily="34" charset="0"/>
              <a:buChar char="•"/>
            </a:pPr>
            <a:r>
              <a:rPr lang="en-US" sz="2800" b="1" cap="none" dirty="0"/>
              <a:t>Saying 1 out of 3 just isn’t the same…</a:t>
            </a:r>
          </a:p>
        </p:txBody>
      </p:sp>
    </p:spTree>
    <p:extLst>
      <p:ext uri="{BB962C8B-B14F-4D97-AF65-F5344CB8AC3E}">
        <p14:creationId xmlns:p14="http://schemas.microsoft.com/office/powerpoint/2010/main" val="225054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2000"/>
                                  </p:stCondLst>
                                  <p:childTnLst>
                                    <p:set>
                                      <p:cBhvr>
                                        <p:cTn id="10" dur="1" fill="hold">
                                          <p:stCondLst>
                                            <p:cond delay="0"/>
                                          </p:stCondLst>
                                        </p:cTn>
                                        <p:tgtEl>
                                          <p:spTgt spid="15">
                                            <p:txEl>
                                              <p:pRg st="1" end="1"/>
                                            </p:txEl>
                                          </p:spTgt>
                                        </p:tgtEl>
                                        <p:attrNameLst>
                                          <p:attrName>style.visibility</p:attrName>
                                        </p:attrNameLst>
                                      </p:cBhvr>
                                      <p:to>
                                        <p:strVal val="visible"/>
                                      </p:to>
                                    </p:set>
                                    <p:animEffect transition="in" filter="fade">
                                      <p:cBhvr>
                                        <p:cTn id="11" dur="500"/>
                                        <p:tgtEl>
                                          <p:spTgt spid="15">
                                            <p:txEl>
                                              <p:pRg st="1" end="1"/>
                                            </p:txEl>
                                          </p:spTgt>
                                        </p:tgtEl>
                                      </p:cBhvr>
                                    </p:animEffect>
                                  </p:childTnLst>
                                </p:cTn>
                              </p:par>
                            </p:childTnLst>
                          </p:cTn>
                        </p:par>
                        <p:par>
                          <p:cTn id="12" fill="hold">
                            <p:stCondLst>
                              <p:cond delay="6000"/>
                            </p:stCondLst>
                            <p:childTnLst>
                              <p:par>
                                <p:cTn id="13" presetID="10" presetClass="entr" presetSubtype="0" fill="hold" nodeType="afterEffect">
                                  <p:stCondLst>
                                    <p:cond delay="5000"/>
                                  </p:stCondLst>
                                  <p:childTnLst>
                                    <p:set>
                                      <p:cBhvr>
                                        <p:cTn id="14" dur="1" fill="hold">
                                          <p:stCondLst>
                                            <p:cond delay="0"/>
                                          </p:stCondLst>
                                        </p:cTn>
                                        <p:tgtEl>
                                          <p:spTgt spid="15">
                                            <p:txEl>
                                              <p:pRg st="2" end="2"/>
                                            </p:txEl>
                                          </p:spTgt>
                                        </p:tgtEl>
                                        <p:attrNameLst>
                                          <p:attrName>style.visibility</p:attrName>
                                        </p:attrNameLst>
                                      </p:cBhvr>
                                      <p:to>
                                        <p:strVal val="visible"/>
                                      </p:to>
                                    </p:set>
                                    <p:animEffect transition="in" filter="fade">
                                      <p:cBhvr>
                                        <p:cTn id="15" dur="500"/>
                                        <p:tgtEl>
                                          <p:spTgt spid="15">
                                            <p:txEl>
                                              <p:pRg st="2" end="2"/>
                                            </p:txEl>
                                          </p:spTgt>
                                        </p:tgtEl>
                                      </p:cBhvr>
                                    </p:animEffect>
                                  </p:childTnLst>
                                </p:cTn>
                              </p:par>
                            </p:childTnLst>
                          </p:cTn>
                        </p:par>
                        <p:par>
                          <p:cTn id="16" fill="hold">
                            <p:stCondLst>
                              <p:cond delay="11500"/>
                            </p:stCondLst>
                            <p:childTnLst>
                              <p:par>
                                <p:cTn id="17" presetID="10" presetClass="entr" presetSubtype="0" fill="hold" nodeType="after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animEffect transition="in" filter="fade">
                                      <p:cBhvr>
                                        <p:cTn id="19" dur="500"/>
                                        <p:tgtEl>
                                          <p:spTgt spid="15">
                                            <p:txEl>
                                              <p:pRg st="3" end="3"/>
                                            </p:txEl>
                                          </p:spTgt>
                                        </p:tgtEl>
                                      </p:cBhvr>
                                    </p:animEffect>
                                  </p:childTnLst>
                                </p:cTn>
                              </p:par>
                            </p:childTnLst>
                          </p:cTn>
                        </p:par>
                        <p:par>
                          <p:cTn id="20" fill="hold">
                            <p:stCondLst>
                              <p:cond delay="12000"/>
                            </p:stCondLst>
                            <p:childTnLst>
                              <p:par>
                                <p:cTn id="21" presetID="10" presetClass="entr" presetSubtype="0" fill="hold" nodeType="afterEffect">
                                  <p:stCondLst>
                                    <p:cond delay="5000"/>
                                  </p:stCondLst>
                                  <p:childTnLst>
                                    <p:set>
                                      <p:cBhvr>
                                        <p:cTn id="22" dur="1" fill="hold">
                                          <p:stCondLst>
                                            <p:cond delay="0"/>
                                          </p:stCondLst>
                                        </p:cTn>
                                        <p:tgtEl>
                                          <p:spTgt spid="15">
                                            <p:txEl>
                                              <p:pRg st="4" end="4"/>
                                            </p:txEl>
                                          </p:spTgt>
                                        </p:tgtEl>
                                        <p:attrNameLst>
                                          <p:attrName>style.visibility</p:attrName>
                                        </p:attrNameLst>
                                      </p:cBhvr>
                                      <p:to>
                                        <p:strVal val="visible"/>
                                      </p:to>
                                    </p:set>
                                    <p:animEffect transition="in" filter="fade">
                                      <p:cBhvr>
                                        <p:cTn id="23" dur="500"/>
                                        <p:tgtEl>
                                          <p:spTgt spid="1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xEl>
                                              <p:pRg st="5" end="5"/>
                                            </p:txEl>
                                          </p:spTgt>
                                        </p:tgtEl>
                                        <p:attrNameLst>
                                          <p:attrName>style.visibility</p:attrName>
                                        </p:attrNameLst>
                                      </p:cBhvr>
                                      <p:to>
                                        <p:strVal val="visible"/>
                                      </p:to>
                                    </p:set>
                                    <p:animEffect transition="in" filter="fade">
                                      <p:cBhvr>
                                        <p:cTn id="28" dur="500"/>
                                        <p:tgtEl>
                                          <p:spTgt spid="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2632362" y="207818"/>
            <a:ext cx="9321061" cy="1080655"/>
          </a:xfrm>
        </p:spPr>
        <p:txBody>
          <a:bodyPr anchor="b"/>
          <a:lstStyle/>
          <a:p>
            <a:r>
              <a:rPr lang="en-US" dirty="0"/>
              <a:t>The Kitchen Table</a:t>
            </a:r>
          </a:p>
        </p:txBody>
      </p:sp>
      <p:sp>
        <p:nvSpPr>
          <p:cNvPr id="15" name="Text Placeholder 14">
            <a:extLst>
              <a:ext uri="{FF2B5EF4-FFF2-40B4-BE49-F238E27FC236}">
                <a16:creationId xmlns:a16="http://schemas.microsoft.com/office/drawing/2014/main" id="{C7846849-DC0A-EE3B-2E5E-D669EC1273D6}"/>
              </a:ext>
            </a:extLst>
          </p:cNvPr>
          <p:cNvSpPr>
            <a:spLocks noGrp="1"/>
          </p:cNvSpPr>
          <p:nvPr>
            <p:ph type="body" sz="quarter" idx="13"/>
          </p:nvPr>
        </p:nvSpPr>
        <p:spPr>
          <a:xfrm>
            <a:off x="2789259" y="1567584"/>
            <a:ext cx="8915061" cy="4685298"/>
          </a:xfrm>
        </p:spPr>
        <p:txBody>
          <a:bodyPr>
            <a:noAutofit/>
          </a:bodyPr>
          <a:lstStyle/>
          <a:p>
            <a:pPr marL="342900" indent="-342900" algn="l">
              <a:lnSpc>
                <a:spcPct val="150000"/>
              </a:lnSpc>
              <a:buFont typeface="Arial" panose="020B0604020202020204" pitchFamily="34" charset="0"/>
              <a:buChar char="•"/>
            </a:pPr>
            <a:endParaRPr lang="en-US" sz="1000" b="1" cap="none" dirty="0"/>
          </a:p>
          <a:p>
            <a:pPr marL="342900" indent="-342900" algn="l">
              <a:lnSpc>
                <a:spcPct val="150000"/>
              </a:lnSpc>
              <a:buFont typeface="Arial" panose="020B0604020202020204" pitchFamily="34" charset="0"/>
              <a:buChar char="•"/>
            </a:pPr>
            <a:r>
              <a:rPr lang="en-US" sz="2800" b="1" cap="none" dirty="0"/>
              <a:t>Probably the most famous and most often requested</a:t>
            </a:r>
          </a:p>
          <a:p>
            <a:pPr algn="l">
              <a:lnSpc>
                <a:spcPct val="150000"/>
              </a:lnSpc>
            </a:pPr>
            <a:r>
              <a:rPr lang="en-US" sz="2800" b="1" cap="none" dirty="0"/>
              <a:t>   of Bill’s stories</a:t>
            </a:r>
          </a:p>
          <a:p>
            <a:pPr marL="457200" indent="-457200" algn="l">
              <a:lnSpc>
                <a:spcPct val="150000"/>
              </a:lnSpc>
              <a:buFont typeface="Arial" panose="020B0604020202020204" pitchFamily="34" charset="0"/>
              <a:buChar char="•"/>
            </a:pPr>
            <a:r>
              <a:rPr lang="en-US" sz="2800" b="1" cap="none" dirty="0"/>
              <a:t>This is the story of “one drunk talking to another” </a:t>
            </a:r>
          </a:p>
          <a:p>
            <a:pPr algn="l">
              <a:lnSpc>
                <a:spcPct val="150000"/>
              </a:lnSpc>
            </a:pPr>
            <a:r>
              <a:rPr lang="en-US" sz="2800" b="1" cap="none" dirty="0"/>
              <a:t>    and carrying the message…</a:t>
            </a:r>
          </a:p>
          <a:p>
            <a:pPr marL="342900" indent="-342900" algn="l">
              <a:lnSpc>
                <a:spcPct val="150000"/>
              </a:lnSpc>
              <a:buFont typeface="Arial" panose="020B0604020202020204" pitchFamily="34" charset="0"/>
              <a:buChar char="•"/>
            </a:pPr>
            <a:r>
              <a:rPr lang="en-US" sz="2800" b="1" cap="none" dirty="0"/>
              <a:t>Ebby’s story about meeting Bill, is quite different </a:t>
            </a:r>
          </a:p>
          <a:p>
            <a:pPr algn="l">
              <a:lnSpc>
                <a:spcPct val="150000"/>
              </a:lnSpc>
            </a:pPr>
            <a:r>
              <a:rPr lang="en-US" sz="2800" b="1" cap="none" dirty="0"/>
              <a:t>    from Bill’s story of the kitchen table…</a:t>
            </a:r>
          </a:p>
          <a:p>
            <a:pPr algn="l">
              <a:lnSpc>
                <a:spcPct val="150000"/>
              </a:lnSpc>
            </a:pPr>
            <a:endParaRPr lang="en-US" sz="1400" b="1" cap="none" dirty="0"/>
          </a:p>
          <a:p>
            <a:pPr algn="l">
              <a:lnSpc>
                <a:spcPct val="150000"/>
              </a:lnSpc>
            </a:pPr>
            <a:endParaRPr lang="en-US" sz="1400" b="1" cap="none" dirty="0"/>
          </a:p>
          <a:p>
            <a:pPr algn="l">
              <a:lnSpc>
                <a:spcPct val="150000"/>
              </a:lnSpc>
            </a:pPr>
            <a:endParaRPr lang="en-US" sz="2800" b="1" cap="none" dirty="0"/>
          </a:p>
          <a:p>
            <a:pPr algn="l">
              <a:lnSpc>
                <a:spcPct val="150000"/>
              </a:lnSpc>
            </a:pPr>
            <a:endParaRPr lang="en-US" sz="2800" b="1" cap="none" dirty="0"/>
          </a:p>
          <a:p>
            <a:pPr marL="342900" indent="-342900" algn="l">
              <a:lnSpc>
                <a:spcPct val="150000"/>
              </a:lnSpc>
              <a:buFont typeface="Arial" panose="020B0604020202020204" pitchFamily="34" charset="0"/>
              <a:buChar char="•"/>
            </a:pPr>
            <a:endParaRPr lang="en-US" sz="1000" b="1" cap="none" dirty="0"/>
          </a:p>
        </p:txBody>
      </p:sp>
    </p:spTree>
    <p:extLst>
      <p:ext uri="{BB962C8B-B14F-4D97-AF65-F5344CB8AC3E}">
        <p14:creationId xmlns:p14="http://schemas.microsoft.com/office/powerpoint/2010/main" val="3411110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0"/>
                                  </p:stCondLst>
                                  <p:childTnLst>
                                    <p:set>
                                      <p:cBhvr>
                                        <p:cTn id="6" dur="1" fill="hold">
                                          <p:stCondLst>
                                            <p:cond delay="0"/>
                                          </p:stCondLst>
                                        </p:cTn>
                                        <p:tgtEl>
                                          <p:spTgt spid="15">
                                            <p:txEl>
                                              <p:pRg st="1" end="1"/>
                                            </p:txEl>
                                          </p:spTgt>
                                        </p:tgtEl>
                                        <p:attrNameLst>
                                          <p:attrName>style.visibility</p:attrName>
                                        </p:attrNameLst>
                                      </p:cBhvr>
                                      <p:to>
                                        <p:strVal val="visible"/>
                                      </p:to>
                                    </p:set>
                                    <p:animEffect transition="in" filter="fade">
                                      <p:cBhvr>
                                        <p:cTn id="7" dur="500"/>
                                        <p:tgtEl>
                                          <p:spTgt spid="15">
                                            <p:txEl>
                                              <p:pRg st="1" end="1"/>
                                            </p:txEl>
                                          </p:spTgt>
                                        </p:tgtEl>
                                      </p:cBhvr>
                                    </p:animEffect>
                                  </p:childTnLst>
                                </p:cTn>
                              </p:par>
                              <p:par>
                                <p:cTn id="8" presetID="10" presetClass="entr" presetSubtype="0" fill="hold" nodeType="withEffect">
                                  <p:stCondLst>
                                    <p:cond delay="5000"/>
                                  </p:stCondLst>
                                  <p:childTnLst>
                                    <p:set>
                                      <p:cBhvr>
                                        <p:cTn id="9" dur="1" fill="hold">
                                          <p:stCondLst>
                                            <p:cond delay="0"/>
                                          </p:stCondLst>
                                        </p:cTn>
                                        <p:tgtEl>
                                          <p:spTgt spid="15">
                                            <p:txEl>
                                              <p:pRg st="2" end="2"/>
                                            </p:txEl>
                                          </p:spTgt>
                                        </p:tgtEl>
                                        <p:attrNameLst>
                                          <p:attrName>style.visibility</p:attrName>
                                        </p:attrNameLst>
                                      </p:cBhvr>
                                      <p:to>
                                        <p:strVal val="visible"/>
                                      </p:to>
                                    </p:set>
                                    <p:animEffect transition="in" filter="fade">
                                      <p:cBhvr>
                                        <p:cTn id="10" dur="500"/>
                                        <p:tgtEl>
                                          <p:spTgt spid="15">
                                            <p:txEl>
                                              <p:pRg st="2" end="2"/>
                                            </p:txEl>
                                          </p:spTgt>
                                        </p:tgtEl>
                                      </p:cBhvr>
                                    </p:animEffect>
                                  </p:childTnLst>
                                </p:cTn>
                              </p:par>
                            </p:childTnLst>
                          </p:cTn>
                        </p:par>
                        <p:par>
                          <p:cTn id="11" fill="hold">
                            <p:stCondLst>
                              <p:cond delay="5500"/>
                            </p:stCondLst>
                            <p:childTnLst>
                              <p:par>
                                <p:cTn id="12" presetID="10" presetClass="entr" presetSubtype="0" fill="hold" nodeType="afterEffect">
                                  <p:stCondLst>
                                    <p:cond delay="5000"/>
                                  </p:stCondLst>
                                  <p:childTnLst>
                                    <p:set>
                                      <p:cBhvr>
                                        <p:cTn id="13" dur="1" fill="hold">
                                          <p:stCondLst>
                                            <p:cond delay="0"/>
                                          </p:stCondLst>
                                        </p:cTn>
                                        <p:tgtEl>
                                          <p:spTgt spid="15">
                                            <p:txEl>
                                              <p:pRg st="3" end="3"/>
                                            </p:txEl>
                                          </p:spTgt>
                                        </p:tgtEl>
                                        <p:attrNameLst>
                                          <p:attrName>style.visibility</p:attrName>
                                        </p:attrNameLst>
                                      </p:cBhvr>
                                      <p:to>
                                        <p:strVal val="visible"/>
                                      </p:to>
                                    </p:set>
                                    <p:animEffect transition="in" filter="fade">
                                      <p:cBhvr>
                                        <p:cTn id="14" dur="500"/>
                                        <p:tgtEl>
                                          <p:spTgt spid="15">
                                            <p:txEl>
                                              <p:pRg st="3" end="3"/>
                                            </p:txEl>
                                          </p:spTgt>
                                        </p:tgtEl>
                                      </p:cBhvr>
                                    </p:animEffect>
                                  </p:childTnLst>
                                </p:cTn>
                              </p:par>
                            </p:childTnLst>
                          </p:cTn>
                        </p:par>
                        <p:par>
                          <p:cTn id="15" fill="hold">
                            <p:stCondLst>
                              <p:cond delay="11000"/>
                            </p:stCondLst>
                            <p:childTnLst>
                              <p:par>
                                <p:cTn id="16" presetID="10" presetClass="entr" presetSubtype="0" fill="hold" nodeType="afterEffect">
                                  <p:stCondLst>
                                    <p:cond delay="0"/>
                                  </p:stCondLst>
                                  <p:childTnLst>
                                    <p:set>
                                      <p:cBhvr>
                                        <p:cTn id="17" dur="1" fill="hold">
                                          <p:stCondLst>
                                            <p:cond delay="0"/>
                                          </p:stCondLst>
                                        </p:cTn>
                                        <p:tgtEl>
                                          <p:spTgt spid="15">
                                            <p:txEl>
                                              <p:pRg st="4" end="4"/>
                                            </p:txEl>
                                          </p:spTgt>
                                        </p:tgtEl>
                                        <p:attrNameLst>
                                          <p:attrName>style.visibility</p:attrName>
                                        </p:attrNameLst>
                                      </p:cBhvr>
                                      <p:to>
                                        <p:strVal val="visible"/>
                                      </p:to>
                                    </p:set>
                                    <p:animEffect transition="in" filter="fade">
                                      <p:cBhvr>
                                        <p:cTn id="18" dur="500"/>
                                        <p:tgtEl>
                                          <p:spTgt spid="1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
                                            <p:txEl>
                                              <p:pRg st="5" end="5"/>
                                            </p:txEl>
                                          </p:spTgt>
                                        </p:tgtEl>
                                        <p:attrNameLst>
                                          <p:attrName>style.visibility</p:attrName>
                                        </p:attrNameLst>
                                      </p:cBhvr>
                                      <p:to>
                                        <p:strVal val="visible"/>
                                      </p:to>
                                    </p:set>
                                    <p:animEffect transition="in" filter="fade">
                                      <p:cBhvr>
                                        <p:cTn id="23" dur="500"/>
                                        <p:tgtEl>
                                          <p:spTgt spid="15">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5">
                                            <p:txEl>
                                              <p:pRg st="6" end="6"/>
                                            </p:txEl>
                                          </p:spTgt>
                                        </p:tgtEl>
                                        <p:attrNameLst>
                                          <p:attrName>style.visibility</p:attrName>
                                        </p:attrNameLst>
                                      </p:cBhvr>
                                      <p:to>
                                        <p:strVal val="visible"/>
                                      </p:to>
                                    </p:set>
                                    <p:animEffect transition="in" filter="fade">
                                      <p:cBhvr>
                                        <p:cTn id="26" dur="500"/>
                                        <p:tgtEl>
                                          <p:spTgt spid="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2632362" y="207818"/>
            <a:ext cx="9321061" cy="1080655"/>
          </a:xfrm>
        </p:spPr>
        <p:txBody>
          <a:bodyPr anchor="b"/>
          <a:lstStyle/>
          <a:p>
            <a:r>
              <a:rPr lang="en-US" dirty="0"/>
              <a:t>The Kitchen Table</a:t>
            </a:r>
          </a:p>
        </p:txBody>
      </p:sp>
      <p:sp>
        <p:nvSpPr>
          <p:cNvPr id="15" name="Text Placeholder 14">
            <a:extLst>
              <a:ext uri="{FF2B5EF4-FFF2-40B4-BE49-F238E27FC236}">
                <a16:creationId xmlns:a16="http://schemas.microsoft.com/office/drawing/2014/main" id="{C7846849-DC0A-EE3B-2E5E-D669EC1273D6}"/>
              </a:ext>
            </a:extLst>
          </p:cNvPr>
          <p:cNvSpPr>
            <a:spLocks noGrp="1"/>
          </p:cNvSpPr>
          <p:nvPr>
            <p:ph type="body" sz="quarter" idx="13"/>
          </p:nvPr>
        </p:nvSpPr>
        <p:spPr>
          <a:xfrm>
            <a:off x="2632362" y="1540690"/>
            <a:ext cx="8313544" cy="4685298"/>
          </a:xfrm>
        </p:spPr>
        <p:txBody>
          <a:bodyPr>
            <a:noAutofit/>
          </a:bodyPr>
          <a:lstStyle/>
          <a:p>
            <a:pPr marL="342900" indent="-342900" algn="l">
              <a:lnSpc>
                <a:spcPct val="150000"/>
              </a:lnSpc>
              <a:buFont typeface="Arial" panose="020B0604020202020204" pitchFamily="34" charset="0"/>
              <a:buChar char="•"/>
            </a:pPr>
            <a:r>
              <a:rPr lang="en-US" sz="2800" b="1" cap="none" dirty="0"/>
              <a:t>As Bill tells it:</a:t>
            </a:r>
          </a:p>
          <a:p>
            <a:pPr marL="1028700" lvl="1" indent="-342900">
              <a:lnSpc>
                <a:spcPct val="150000"/>
              </a:lnSpc>
            </a:pPr>
            <a:r>
              <a:rPr lang="en-US" sz="2800" b="1" cap="none" dirty="0"/>
              <a:t>Ebby calls Bill and is invited over</a:t>
            </a:r>
          </a:p>
          <a:p>
            <a:pPr marL="1028700" lvl="1" indent="-342900">
              <a:lnSpc>
                <a:spcPct val="150000"/>
              </a:lnSpc>
            </a:pPr>
            <a:r>
              <a:rPr lang="en-US" sz="2800" b="1" dirty="0"/>
              <a:t>Bill offers Ebby a drink at the kitchen table</a:t>
            </a:r>
          </a:p>
          <a:p>
            <a:pPr marL="1028700" lvl="1" indent="-342900">
              <a:lnSpc>
                <a:spcPct val="150000"/>
              </a:lnSpc>
            </a:pPr>
            <a:r>
              <a:rPr lang="en-US" sz="2800" b="1" cap="none" dirty="0"/>
              <a:t>Ebby refuses</a:t>
            </a:r>
          </a:p>
          <a:p>
            <a:pPr marL="1028700" lvl="1" indent="-342900">
              <a:lnSpc>
                <a:spcPct val="150000"/>
              </a:lnSpc>
            </a:pPr>
            <a:r>
              <a:rPr lang="en-US" sz="2800" b="1" cap="none" dirty="0"/>
              <a:t>Ebby states, “I’ve got religion”</a:t>
            </a:r>
            <a:r>
              <a:rPr lang="en-US" sz="2800" b="1" dirty="0"/>
              <a:t>,</a:t>
            </a:r>
            <a:r>
              <a:rPr lang="en-US" sz="2800" b="1" cap="none" dirty="0"/>
              <a:t> and he plants the seed for Bill to ultimately find recovery…</a:t>
            </a:r>
          </a:p>
          <a:p>
            <a:pPr marL="1028700" lvl="1" indent="-342900">
              <a:lnSpc>
                <a:spcPct val="150000"/>
              </a:lnSpc>
            </a:pPr>
            <a:r>
              <a:rPr lang="en-US" sz="2800" b="1" dirty="0"/>
              <a:t>Here’s how Ebby remembers…</a:t>
            </a:r>
            <a:endParaRPr lang="en-US" sz="2800" b="1" cap="none" dirty="0"/>
          </a:p>
        </p:txBody>
      </p:sp>
    </p:spTree>
    <p:extLst>
      <p:ext uri="{BB962C8B-B14F-4D97-AF65-F5344CB8AC3E}">
        <p14:creationId xmlns:p14="http://schemas.microsoft.com/office/powerpoint/2010/main" val="15391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3000"/>
                                  </p:stCondLst>
                                  <p:childTnLst>
                                    <p:set>
                                      <p:cBhvr>
                                        <p:cTn id="10" dur="1" fill="hold">
                                          <p:stCondLst>
                                            <p:cond delay="0"/>
                                          </p:stCondLst>
                                        </p:cTn>
                                        <p:tgtEl>
                                          <p:spTgt spid="15">
                                            <p:txEl>
                                              <p:pRg st="1" end="1"/>
                                            </p:txEl>
                                          </p:spTgt>
                                        </p:tgtEl>
                                        <p:attrNameLst>
                                          <p:attrName>style.visibility</p:attrName>
                                        </p:attrNameLst>
                                      </p:cBhvr>
                                      <p:to>
                                        <p:strVal val="visible"/>
                                      </p:to>
                                    </p:set>
                                    <p:animEffect transition="in" filter="fade">
                                      <p:cBhvr>
                                        <p:cTn id="11" dur="500"/>
                                        <p:tgtEl>
                                          <p:spTgt spid="15">
                                            <p:txEl>
                                              <p:pRg st="1" end="1"/>
                                            </p:txEl>
                                          </p:spTgt>
                                        </p:tgtEl>
                                      </p:cBhvr>
                                    </p:animEffect>
                                  </p:childTnLst>
                                </p:cTn>
                              </p:par>
                            </p:childTnLst>
                          </p:cTn>
                        </p:par>
                        <p:par>
                          <p:cTn id="12" fill="hold">
                            <p:stCondLst>
                              <p:cond delay="7000"/>
                            </p:stCondLst>
                            <p:childTnLst>
                              <p:par>
                                <p:cTn id="13" presetID="10" presetClass="entr" presetSubtype="0" fill="hold" nodeType="afterEffect">
                                  <p:stCondLst>
                                    <p:cond delay="3000"/>
                                  </p:stCondLst>
                                  <p:childTnLst>
                                    <p:set>
                                      <p:cBhvr>
                                        <p:cTn id="14" dur="1" fill="hold">
                                          <p:stCondLst>
                                            <p:cond delay="0"/>
                                          </p:stCondLst>
                                        </p:cTn>
                                        <p:tgtEl>
                                          <p:spTgt spid="15">
                                            <p:txEl>
                                              <p:pRg st="2" end="2"/>
                                            </p:txEl>
                                          </p:spTgt>
                                        </p:tgtEl>
                                        <p:attrNameLst>
                                          <p:attrName>style.visibility</p:attrName>
                                        </p:attrNameLst>
                                      </p:cBhvr>
                                      <p:to>
                                        <p:strVal val="visible"/>
                                      </p:to>
                                    </p:set>
                                    <p:animEffect transition="in" filter="fade">
                                      <p:cBhvr>
                                        <p:cTn id="15" dur="500"/>
                                        <p:tgtEl>
                                          <p:spTgt spid="15">
                                            <p:txEl>
                                              <p:pRg st="2" end="2"/>
                                            </p:txEl>
                                          </p:spTgt>
                                        </p:tgtEl>
                                      </p:cBhvr>
                                    </p:animEffect>
                                  </p:childTnLst>
                                </p:cTn>
                              </p:par>
                            </p:childTnLst>
                          </p:cTn>
                        </p:par>
                        <p:par>
                          <p:cTn id="16" fill="hold">
                            <p:stCondLst>
                              <p:cond delay="10500"/>
                            </p:stCondLst>
                            <p:childTnLst>
                              <p:par>
                                <p:cTn id="17" presetID="10" presetClass="entr" presetSubtype="0" fill="hold" nodeType="afterEffect">
                                  <p:stCondLst>
                                    <p:cond delay="3000"/>
                                  </p:stCondLst>
                                  <p:childTnLst>
                                    <p:set>
                                      <p:cBhvr>
                                        <p:cTn id="18" dur="1" fill="hold">
                                          <p:stCondLst>
                                            <p:cond delay="0"/>
                                          </p:stCondLst>
                                        </p:cTn>
                                        <p:tgtEl>
                                          <p:spTgt spid="15">
                                            <p:txEl>
                                              <p:pRg st="3" end="3"/>
                                            </p:txEl>
                                          </p:spTgt>
                                        </p:tgtEl>
                                        <p:attrNameLst>
                                          <p:attrName>style.visibility</p:attrName>
                                        </p:attrNameLst>
                                      </p:cBhvr>
                                      <p:to>
                                        <p:strVal val="visible"/>
                                      </p:to>
                                    </p:set>
                                    <p:animEffect transition="in" filter="fade">
                                      <p:cBhvr>
                                        <p:cTn id="19" dur="500"/>
                                        <p:tgtEl>
                                          <p:spTgt spid="15">
                                            <p:txEl>
                                              <p:pRg st="3" end="3"/>
                                            </p:txEl>
                                          </p:spTgt>
                                        </p:tgtEl>
                                      </p:cBhvr>
                                    </p:animEffect>
                                  </p:childTnLst>
                                </p:cTn>
                              </p:par>
                            </p:childTnLst>
                          </p:cTn>
                        </p:par>
                        <p:par>
                          <p:cTn id="20" fill="hold">
                            <p:stCondLst>
                              <p:cond delay="14000"/>
                            </p:stCondLst>
                            <p:childTnLst>
                              <p:par>
                                <p:cTn id="21" presetID="10" presetClass="entr" presetSubtype="0" fill="hold" nodeType="afterEffect">
                                  <p:stCondLst>
                                    <p:cond delay="5000"/>
                                  </p:stCondLst>
                                  <p:childTnLst>
                                    <p:set>
                                      <p:cBhvr>
                                        <p:cTn id="22" dur="1" fill="hold">
                                          <p:stCondLst>
                                            <p:cond delay="0"/>
                                          </p:stCondLst>
                                        </p:cTn>
                                        <p:tgtEl>
                                          <p:spTgt spid="15">
                                            <p:txEl>
                                              <p:pRg st="4" end="4"/>
                                            </p:txEl>
                                          </p:spTgt>
                                        </p:tgtEl>
                                        <p:attrNameLst>
                                          <p:attrName>style.visibility</p:attrName>
                                        </p:attrNameLst>
                                      </p:cBhvr>
                                      <p:to>
                                        <p:strVal val="visible"/>
                                      </p:to>
                                    </p:set>
                                    <p:animEffect transition="in" filter="fade">
                                      <p:cBhvr>
                                        <p:cTn id="23" dur="500"/>
                                        <p:tgtEl>
                                          <p:spTgt spid="1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xEl>
                                              <p:pRg st="5" end="5"/>
                                            </p:txEl>
                                          </p:spTgt>
                                        </p:tgtEl>
                                        <p:attrNameLst>
                                          <p:attrName>style.visibility</p:attrName>
                                        </p:attrNameLst>
                                      </p:cBhvr>
                                      <p:to>
                                        <p:strVal val="visible"/>
                                      </p:to>
                                    </p:set>
                                    <p:animEffect transition="in" filter="fade">
                                      <p:cBhvr>
                                        <p:cTn id="28" dur="500"/>
                                        <p:tgtEl>
                                          <p:spTgt spid="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B6EFC8F1-199B-BB02-68E5-C4ACE840887D}"/>
              </a:ext>
            </a:extLst>
          </p:cNvPr>
          <p:cNvPicPr>
            <a:picLocks noGrp="1" noChangeAspect="1"/>
          </p:cNvPicPr>
          <p:nvPr>
            <p:ph type="pic" idx="1"/>
          </p:nvPr>
        </p:nvPicPr>
        <p:blipFill>
          <a:blip r:embed="rId5"/>
          <a:srcRect l="5540" r="5540"/>
          <a:stretch>
            <a:fillRect/>
          </a:stretch>
        </p:blipFill>
        <p:spPr>
          <a:xfrm>
            <a:off x="8077200" y="652790"/>
            <a:ext cx="3449941" cy="4744199"/>
          </a:xfrm>
        </p:spPr>
      </p:pic>
      <p:sp>
        <p:nvSpPr>
          <p:cNvPr id="13" name="TextBox 12">
            <a:extLst>
              <a:ext uri="{FF2B5EF4-FFF2-40B4-BE49-F238E27FC236}">
                <a16:creationId xmlns:a16="http://schemas.microsoft.com/office/drawing/2014/main" id="{2D979DBD-B4FD-808C-2729-594069101E05}"/>
              </a:ext>
            </a:extLst>
          </p:cNvPr>
          <p:cNvSpPr txBox="1"/>
          <p:nvPr/>
        </p:nvSpPr>
        <p:spPr>
          <a:xfrm>
            <a:off x="323557" y="652790"/>
            <a:ext cx="7638757" cy="584775"/>
          </a:xfrm>
          <a:prstGeom prst="rect">
            <a:avLst/>
          </a:prstGeom>
          <a:noFill/>
        </p:spPr>
        <p:txBody>
          <a:bodyPr wrap="square" rtlCol="0">
            <a:spAutoFit/>
          </a:bodyPr>
          <a:lstStyle/>
          <a:p>
            <a:r>
              <a:rPr lang="en-US" sz="3200" b="1" dirty="0"/>
              <a:t>Ebby actually told the story several times…</a:t>
            </a:r>
          </a:p>
        </p:txBody>
      </p:sp>
      <p:pic>
        <p:nvPicPr>
          <p:cNvPr id="2" name="Ebby 2">
            <a:hlinkClick r:id="" action="ppaction://media"/>
            <a:extLst>
              <a:ext uri="{FF2B5EF4-FFF2-40B4-BE49-F238E27FC236}">
                <a16:creationId xmlns:a16="http://schemas.microsoft.com/office/drawing/2014/main" id="{33575615-AE88-C5E5-45D1-981CC7DFE7C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64859" y="1863993"/>
            <a:ext cx="5824326" cy="3383231"/>
          </a:xfrm>
          <a:prstGeom prst="rect">
            <a:avLst/>
          </a:prstGeom>
        </p:spPr>
      </p:pic>
    </p:spTree>
    <p:extLst>
      <p:ext uri="{BB962C8B-B14F-4D97-AF65-F5344CB8AC3E}">
        <p14:creationId xmlns:p14="http://schemas.microsoft.com/office/powerpoint/2010/main" val="3814779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9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2632362" y="207818"/>
            <a:ext cx="9321061" cy="1080655"/>
          </a:xfrm>
        </p:spPr>
        <p:txBody>
          <a:bodyPr anchor="b"/>
          <a:lstStyle/>
          <a:p>
            <a:r>
              <a:rPr lang="en-US" dirty="0"/>
              <a:t>The Kitchen Table</a:t>
            </a:r>
          </a:p>
        </p:txBody>
      </p:sp>
      <p:sp>
        <p:nvSpPr>
          <p:cNvPr id="15" name="Text Placeholder 14">
            <a:extLst>
              <a:ext uri="{FF2B5EF4-FFF2-40B4-BE49-F238E27FC236}">
                <a16:creationId xmlns:a16="http://schemas.microsoft.com/office/drawing/2014/main" id="{C7846849-DC0A-EE3B-2E5E-D669EC1273D6}"/>
              </a:ext>
            </a:extLst>
          </p:cNvPr>
          <p:cNvSpPr>
            <a:spLocks noGrp="1"/>
          </p:cNvSpPr>
          <p:nvPr>
            <p:ph type="body" sz="quarter" idx="13"/>
          </p:nvPr>
        </p:nvSpPr>
        <p:spPr>
          <a:xfrm>
            <a:off x="2096086" y="1540690"/>
            <a:ext cx="9575960" cy="5109492"/>
          </a:xfrm>
        </p:spPr>
        <p:txBody>
          <a:bodyPr>
            <a:noAutofit/>
          </a:bodyPr>
          <a:lstStyle/>
          <a:p>
            <a:pPr marL="342900" indent="-342900" algn="l">
              <a:lnSpc>
                <a:spcPct val="150000"/>
              </a:lnSpc>
              <a:buFont typeface="Arial" panose="020B0604020202020204" pitchFamily="34" charset="0"/>
              <a:buChar char="•"/>
            </a:pPr>
            <a:r>
              <a:rPr lang="en-US" sz="2800" b="1" cap="none" dirty="0"/>
              <a:t>As Ebby tells it:</a:t>
            </a:r>
          </a:p>
          <a:p>
            <a:pPr marL="1028700" lvl="1" indent="-342900">
              <a:lnSpc>
                <a:spcPct val="150000"/>
              </a:lnSpc>
            </a:pPr>
            <a:r>
              <a:rPr lang="en-US" sz="2800" b="1" cap="none" dirty="0"/>
              <a:t>Ebby calls </a:t>
            </a:r>
            <a:r>
              <a:rPr lang="en-US" sz="2800" b="1" dirty="0"/>
              <a:t>and talks to Lois.  </a:t>
            </a:r>
          </a:p>
          <a:p>
            <a:pPr marL="1028700" lvl="1" indent="-342900">
              <a:lnSpc>
                <a:spcPct val="150000"/>
              </a:lnSpc>
            </a:pPr>
            <a:r>
              <a:rPr lang="en-US" sz="2800" b="1" cap="none" dirty="0"/>
              <a:t>He tell</a:t>
            </a:r>
            <a:r>
              <a:rPr lang="en-US" sz="2800" b="1" dirty="0"/>
              <a:t>s Lois his story about sobriety</a:t>
            </a:r>
          </a:p>
          <a:p>
            <a:pPr marL="1028700" lvl="1" indent="-342900">
              <a:lnSpc>
                <a:spcPct val="150000"/>
              </a:lnSpc>
            </a:pPr>
            <a:r>
              <a:rPr lang="en-US" sz="2800" b="1" cap="none" dirty="0"/>
              <a:t>Lois invites him to dinner.</a:t>
            </a:r>
          </a:p>
          <a:p>
            <a:pPr marL="1028700" lvl="1" indent="-342900">
              <a:lnSpc>
                <a:spcPct val="150000"/>
              </a:lnSpc>
            </a:pPr>
            <a:r>
              <a:rPr lang="en-US" sz="2800" b="1" dirty="0"/>
              <a:t>When Ebby arrives, neither Lois or Bill was home, but he was invited in by Mr. Green.</a:t>
            </a:r>
          </a:p>
        </p:txBody>
      </p:sp>
    </p:spTree>
    <p:extLst>
      <p:ext uri="{BB962C8B-B14F-4D97-AF65-F5344CB8AC3E}">
        <p14:creationId xmlns:p14="http://schemas.microsoft.com/office/powerpoint/2010/main" val="137445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2000"/>
                                  </p:stCondLst>
                                  <p:childTnLst>
                                    <p:set>
                                      <p:cBhvr>
                                        <p:cTn id="10" dur="1" fill="hold">
                                          <p:stCondLst>
                                            <p:cond delay="0"/>
                                          </p:stCondLst>
                                        </p:cTn>
                                        <p:tgtEl>
                                          <p:spTgt spid="15">
                                            <p:txEl>
                                              <p:pRg st="1" end="1"/>
                                            </p:txEl>
                                          </p:spTgt>
                                        </p:tgtEl>
                                        <p:attrNameLst>
                                          <p:attrName>style.visibility</p:attrName>
                                        </p:attrNameLst>
                                      </p:cBhvr>
                                      <p:to>
                                        <p:strVal val="visible"/>
                                      </p:to>
                                    </p:set>
                                    <p:animEffect transition="in" filter="fade">
                                      <p:cBhvr>
                                        <p:cTn id="11" dur="500"/>
                                        <p:tgtEl>
                                          <p:spTgt spid="15">
                                            <p:txEl>
                                              <p:pRg st="1" end="1"/>
                                            </p:txEl>
                                          </p:spTgt>
                                        </p:tgtEl>
                                      </p:cBhvr>
                                    </p:animEffect>
                                  </p:childTnLst>
                                </p:cTn>
                              </p:par>
                            </p:childTnLst>
                          </p:cTn>
                        </p:par>
                        <p:par>
                          <p:cTn id="12" fill="hold">
                            <p:stCondLst>
                              <p:cond delay="3000"/>
                            </p:stCondLst>
                            <p:childTnLst>
                              <p:par>
                                <p:cTn id="13" presetID="10" presetClass="entr" presetSubtype="0" fill="hold" nodeType="afterEffect">
                                  <p:stCondLst>
                                    <p:cond delay="2000"/>
                                  </p:stCondLst>
                                  <p:childTnLst>
                                    <p:set>
                                      <p:cBhvr>
                                        <p:cTn id="14" dur="1" fill="hold">
                                          <p:stCondLst>
                                            <p:cond delay="0"/>
                                          </p:stCondLst>
                                        </p:cTn>
                                        <p:tgtEl>
                                          <p:spTgt spid="15">
                                            <p:txEl>
                                              <p:pRg st="2" end="2"/>
                                            </p:txEl>
                                          </p:spTgt>
                                        </p:tgtEl>
                                        <p:attrNameLst>
                                          <p:attrName>style.visibility</p:attrName>
                                        </p:attrNameLst>
                                      </p:cBhvr>
                                      <p:to>
                                        <p:strVal val="visible"/>
                                      </p:to>
                                    </p:set>
                                    <p:animEffect transition="in" filter="fade">
                                      <p:cBhvr>
                                        <p:cTn id="15" dur="500"/>
                                        <p:tgtEl>
                                          <p:spTgt spid="15">
                                            <p:txEl>
                                              <p:pRg st="2" end="2"/>
                                            </p:txEl>
                                          </p:spTgt>
                                        </p:tgtEl>
                                      </p:cBhvr>
                                    </p:animEffect>
                                  </p:childTnLst>
                                </p:cTn>
                              </p:par>
                            </p:childTnLst>
                          </p:cTn>
                        </p:par>
                        <p:par>
                          <p:cTn id="16" fill="hold">
                            <p:stCondLst>
                              <p:cond delay="5500"/>
                            </p:stCondLst>
                            <p:childTnLst>
                              <p:par>
                                <p:cTn id="17" presetID="10" presetClass="entr" presetSubtype="0" fill="hold" nodeType="afterEffect">
                                  <p:stCondLst>
                                    <p:cond delay="2000"/>
                                  </p:stCondLst>
                                  <p:childTnLst>
                                    <p:set>
                                      <p:cBhvr>
                                        <p:cTn id="18" dur="1" fill="hold">
                                          <p:stCondLst>
                                            <p:cond delay="0"/>
                                          </p:stCondLst>
                                        </p:cTn>
                                        <p:tgtEl>
                                          <p:spTgt spid="15">
                                            <p:txEl>
                                              <p:pRg st="3" end="3"/>
                                            </p:txEl>
                                          </p:spTgt>
                                        </p:tgtEl>
                                        <p:attrNameLst>
                                          <p:attrName>style.visibility</p:attrName>
                                        </p:attrNameLst>
                                      </p:cBhvr>
                                      <p:to>
                                        <p:strVal val="visible"/>
                                      </p:to>
                                    </p:set>
                                    <p:animEffect transition="in" filter="fade">
                                      <p:cBhvr>
                                        <p:cTn id="19" dur="500"/>
                                        <p:tgtEl>
                                          <p:spTgt spid="15">
                                            <p:txEl>
                                              <p:pRg st="3" end="3"/>
                                            </p:txEl>
                                          </p:spTgt>
                                        </p:tgtEl>
                                      </p:cBhvr>
                                    </p:animEffect>
                                  </p:childTnLst>
                                </p:cTn>
                              </p:par>
                            </p:childTnLst>
                          </p:cTn>
                        </p:par>
                        <p:par>
                          <p:cTn id="20" fill="hold">
                            <p:stCondLst>
                              <p:cond delay="8000"/>
                            </p:stCondLst>
                            <p:childTnLst>
                              <p:par>
                                <p:cTn id="21" presetID="10" presetClass="entr" presetSubtype="0" fill="hold" nodeType="afterEffect">
                                  <p:stCondLst>
                                    <p:cond delay="2000"/>
                                  </p:stCondLst>
                                  <p:childTnLst>
                                    <p:set>
                                      <p:cBhvr>
                                        <p:cTn id="22" dur="1" fill="hold">
                                          <p:stCondLst>
                                            <p:cond delay="0"/>
                                          </p:stCondLst>
                                        </p:cTn>
                                        <p:tgtEl>
                                          <p:spTgt spid="15">
                                            <p:txEl>
                                              <p:pRg st="4" end="4"/>
                                            </p:txEl>
                                          </p:spTgt>
                                        </p:tgtEl>
                                        <p:attrNameLst>
                                          <p:attrName>style.visibility</p:attrName>
                                        </p:attrNameLst>
                                      </p:cBhvr>
                                      <p:to>
                                        <p:strVal val="visible"/>
                                      </p:to>
                                    </p:set>
                                    <p:animEffect transition="in" filter="fade">
                                      <p:cBhvr>
                                        <p:cTn id="23"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2632362" y="207818"/>
            <a:ext cx="9321061" cy="1080655"/>
          </a:xfrm>
        </p:spPr>
        <p:txBody>
          <a:bodyPr anchor="b"/>
          <a:lstStyle/>
          <a:p>
            <a:r>
              <a:rPr lang="en-US" dirty="0"/>
              <a:t>The Kitchen Table</a:t>
            </a:r>
          </a:p>
        </p:txBody>
      </p:sp>
      <p:sp>
        <p:nvSpPr>
          <p:cNvPr id="15" name="Text Placeholder 14">
            <a:extLst>
              <a:ext uri="{FF2B5EF4-FFF2-40B4-BE49-F238E27FC236}">
                <a16:creationId xmlns:a16="http://schemas.microsoft.com/office/drawing/2014/main" id="{C7846849-DC0A-EE3B-2E5E-D669EC1273D6}"/>
              </a:ext>
            </a:extLst>
          </p:cNvPr>
          <p:cNvSpPr>
            <a:spLocks noGrp="1"/>
          </p:cNvSpPr>
          <p:nvPr>
            <p:ph type="body" sz="quarter" idx="13"/>
          </p:nvPr>
        </p:nvSpPr>
        <p:spPr>
          <a:xfrm>
            <a:off x="2278968" y="1049322"/>
            <a:ext cx="8665697" cy="5109492"/>
          </a:xfrm>
        </p:spPr>
        <p:txBody>
          <a:bodyPr>
            <a:noAutofit/>
          </a:bodyPr>
          <a:lstStyle/>
          <a:p>
            <a:pPr marL="342900" indent="-342900" algn="l">
              <a:lnSpc>
                <a:spcPct val="150000"/>
              </a:lnSpc>
              <a:buFont typeface="Arial" panose="020B0604020202020204" pitchFamily="34" charset="0"/>
              <a:buChar char="•"/>
            </a:pPr>
            <a:r>
              <a:rPr lang="en-US" sz="2800" b="1" cap="none" dirty="0"/>
              <a:t>As Ebby tells it:</a:t>
            </a:r>
          </a:p>
          <a:p>
            <a:pPr marL="1028700" lvl="1" indent="-342900">
              <a:lnSpc>
                <a:spcPct val="150000"/>
              </a:lnSpc>
            </a:pPr>
            <a:r>
              <a:rPr lang="en-US" sz="2800" b="1" dirty="0"/>
              <a:t>After everyone arrives, they sit down to dinner including a renter in the home.</a:t>
            </a:r>
          </a:p>
          <a:p>
            <a:pPr marL="1028700" lvl="1" indent="-342900">
              <a:lnSpc>
                <a:spcPct val="150000"/>
              </a:lnSpc>
            </a:pPr>
            <a:r>
              <a:rPr lang="en-US" sz="2800" b="1" dirty="0"/>
              <a:t>After dinner, they retire to the upstairs and Lois invites Ebby to tell his story.</a:t>
            </a:r>
          </a:p>
          <a:p>
            <a:pPr marL="1028700" lvl="1" indent="-342900">
              <a:lnSpc>
                <a:spcPct val="150000"/>
              </a:lnSpc>
            </a:pPr>
            <a:r>
              <a:rPr lang="en-US" sz="2800" b="1" dirty="0"/>
              <a:t>They talk for hours.</a:t>
            </a:r>
          </a:p>
          <a:p>
            <a:pPr marL="1028700" lvl="1" indent="-342900">
              <a:lnSpc>
                <a:spcPct val="150000"/>
              </a:lnSpc>
            </a:pPr>
            <a:r>
              <a:rPr lang="en-US" sz="2800" b="1" dirty="0"/>
              <a:t>Bill accompanies Ebby back to the subway and says, “I don’t know what it is you have, but I want it.”</a:t>
            </a:r>
          </a:p>
        </p:txBody>
      </p:sp>
    </p:spTree>
    <p:extLst>
      <p:ext uri="{BB962C8B-B14F-4D97-AF65-F5344CB8AC3E}">
        <p14:creationId xmlns:p14="http://schemas.microsoft.com/office/powerpoint/2010/main" val="295451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animEffect transition="in" filter="fade">
                                      <p:cBhvr>
                                        <p:cTn id="11" dur="500"/>
                                        <p:tgtEl>
                                          <p:spTgt spid="15">
                                            <p:txEl>
                                              <p:pRg st="1" end="1"/>
                                            </p:txEl>
                                          </p:spTgt>
                                        </p:tgtEl>
                                      </p:cBhvr>
                                    </p:animEffect>
                                  </p:childTnLst>
                                </p:cTn>
                              </p:par>
                            </p:childTnLst>
                          </p:cTn>
                        </p:par>
                        <p:par>
                          <p:cTn id="12" fill="hold">
                            <p:stCondLst>
                              <p:cond delay="1000"/>
                            </p:stCondLst>
                            <p:childTnLst>
                              <p:par>
                                <p:cTn id="13" presetID="1" presetClass="entr" presetSubtype="0" fill="hold" nodeType="afterEffect">
                                  <p:stCondLst>
                                    <p:cond delay="300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par>
                          <p:cTn id="15" fill="hold">
                            <p:stCondLst>
                              <p:cond delay="4000"/>
                            </p:stCondLst>
                            <p:childTnLst>
                              <p:par>
                                <p:cTn id="16" presetID="10" presetClass="entr" presetSubtype="0" fill="hold" nodeType="afterEffect">
                                  <p:stCondLst>
                                    <p:cond delay="4500"/>
                                  </p:stCondLst>
                                  <p:childTnLst>
                                    <p:set>
                                      <p:cBhvr>
                                        <p:cTn id="17" dur="1" fill="hold">
                                          <p:stCondLst>
                                            <p:cond delay="0"/>
                                          </p:stCondLst>
                                        </p:cTn>
                                        <p:tgtEl>
                                          <p:spTgt spid="15">
                                            <p:txEl>
                                              <p:pRg st="3" end="3"/>
                                            </p:txEl>
                                          </p:spTgt>
                                        </p:tgtEl>
                                        <p:attrNameLst>
                                          <p:attrName>style.visibility</p:attrName>
                                        </p:attrNameLst>
                                      </p:cBhvr>
                                      <p:to>
                                        <p:strVal val="visible"/>
                                      </p:to>
                                    </p:set>
                                    <p:animEffect transition="in" filter="fade">
                                      <p:cBhvr>
                                        <p:cTn id="18" dur="500"/>
                                        <p:tgtEl>
                                          <p:spTgt spid="15">
                                            <p:txEl>
                                              <p:pRg st="3" end="3"/>
                                            </p:txEl>
                                          </p:spTgt>
                                        </p:tgtEl>
                                      </p:cBhvr>
                                    </p:animEffect>
                                  </p:childTnLst>
                                </p:cTn>
                              </p:par>
                            </p:childTnLst>
                          </p:cTn>
                        </p:par>
                        <p:par>
                          <p:cTn id="19" fill="hold">
                            <p:stCondLst>
                              <p:cond delay="9000"/>
                            </p:stCondLst>
                            <p:childTnLst>
                              <p:par>
                                <p:cTn id="20" presetID="10" presetClass="entr" presetSubtype="0" fill="hold" nodeType="afterEffect">
                                  <p:stCondLst>
                                    <p:cond delay="2000"/>
                                  </p:stCondLst>
                                  <p:childTnLst>
                                    <p:set>
                                      <p:cBhvr>
                                        <p:cTn id="21" dur="1" fill="hold">
                                          <p:stCondLst>
                                            <p:cond delay="0"/>
                                          </p:stCondLst>
                                        </p:cTn>
                                        <p:tgtEl>
                                          <p:spTgt spid="15">
                                            <p:txEl>
                                              <p:pRg st="4" end="4"/>
                                            </p:txEl>
                                          </p:spTgt>
                                        </p:tgtEl>
                                        <p:attrNameLst>
                                          <p:attrName>style.visibility</p:attrName>
                                        </p:attrNameLst>
                                      </p:cBhvr>
                                      <p:to>
                                        <p:strVal val="visible"/>
                                      </p:to>
                                    </p:set>
                                    <p:animEffect transition="in" filter="fade">
                                      <p:cBhvr>
                                        <p:cTn id="22"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2632362" y="207818"/>
            <a:ext cx="9321061" cy="1080655"/>
          </a:xfrm>
        </p:spPr>
        <p:txBody>
          <a:bodyPr anchor="b"/>
          <a:lstStyle/>
          <a:p>
            <a:r>
              <a:rPr lang="en-US" dirty="0"/>
              <a:t>The Kitchen Table</a:t>
            </a:r>
          </a:p>
        </p:txBody>
      </p:sp>
      <p:sp>
        <p:nvSpPr>
          <p:cNvPr id="15" name="Text Placeholder 14">
            <a:extLst>
              <a:ext uri="{FF2B5EF4-FFF2-40B4-BE49-F238E27FC236}">
                <a16:creationId xmlns:a16="http://schemas.microsoft.com/office/drawing/2014/main" id="{C7846849-DC0A-EE3B-2E5E-D669EC1273D6}"/>
              </a:ext>
            </a:extLst>
          </p:cNvPr>
          <p:cNvSpPr>
            <a:spLocks noGrp="1"/>
          </p:cNvSpPr>
          <p:nvPr>
            <p:ph type="body" sz="quarter" idx="13"/>
          </p:nvPr>
        </p:nvSpPr>
        <p:spPr>
          <a:xfrm>
            <a:off x="2773049" y="1288472"/>
            <a:ext cx="9039685" cy="5763491"/>
          </a:xfrm>
        </p:spPr>
        <p:txBody>
          <a:bodyPr>
            <a:noAutofit/>
          </a:bodyPr>
          <a:lstStyle/>
          <a:p>
            <a:pPr marL="342900" indent="-342900" algn="l">
              <a:lnSpc>
                <a:spcPct val="150000"/>
              </a:lnSpc>
              <a:buFont typeface="Arial" panose="020B0604020202020204" pitchFamily="34" charset="0"/>
              <a:buChar char="•"/>
            </a:pPr>
            <a:r>
              <a:rPr lang="en-US" sz="2800" b="1" cap="none" dirty="0"/>
              <a:t>Ebby’s version is much more detailed and believable</a:t>
            </a:r>
          </a:p>
          <a:p>
            <a:pPr marL="342900" indent="-342900" algn="l">
              <a:lnSpc>
                <a:spcPct val="150000"/>
              </a:lnSpc>
              <a:buFont typeface="Arial" panose="020B0604020202020204" pitchFamily="34" charset="0"/>
              <a:buChar char="•"/>
            </a:pPr>
            <a:r>
              <a:rPr lang="en-US" sz="2800" b="1" cap="none" dirty="0"/>
              <a:t>For impact, Bill simplified the story</a:t>
            </a:r>
          </a:p>
          <a:p>
            <a:pPr marL="342900" indent="-342900" algn="l">
              <a:lnSpc>
                <a:spcPct val="150000"/>
              </a:lnSpc>
              <a:buFont typeface="Arial" panose="020B0604020202020204" pitchFamily="34" charset="0"/>
              <a:buChar char="•"/>
            </a:pPr>
            <a:r>
              <a:rPr lang="en-US" sz="2800" b="1" cap="none" dirty="0"/>
              <a:t>The message is more important than “facts”…</a:t>
            </a:r>
          </a:p>
          <a:p>
            <a:pPr marL="342900" indent="-342900" algn="l">
              <a:lnSpc>
                <a:spcPct val="150000"/>
              </a:lnSpc>
              <a:buFont typeface="Arial" panose="020B0604020202020204" pitchFamily="34" charset="0"/>
              <a:buChar char="•"/>
            </a:pPr>
            <a:r>
              <a:rPr lang="en-US" sz="2800" b="1" cap="none" dirty="0"/>
              <a:t>Even Ebby later remarked that while the story was different, the principle was the same</a:t>
            </a:r>
          </a:p>
          <a:p>
            <a:pPr marL="342900" indent="-342900" algn="l">
              <a:lnSpc>
                <a:spcPct val="150000"/>
              </a:lnSpc>
              <a:buFont typeface="Arial" panose="020B0604020202020204" pitchFamily="34" charset="0"/>
              <a:buChar char="•"/>
            </a:pPr>
            <a:r>
              <a:rPr lang="en-US" sz="2800" b="1" cap="none" dirty="0"/>
              <a:t>Ebby also noted that he was the only one sober at the time!</a:t>
            </a:r>
          </a:p>
        </p:txBody>
      </p:sp>
    </p:spTree>
    <p:extLst>
      <p:ext uri="{BB962C8B-B14F-4D97-AF65-F5344CB8AC3E}">
        <p14:creationId xmlns:p14="http://schemas.microsoft.com/office/powerpoint/2010/main" val="2240094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5000"/>
                                  </p:stCondLst>
                                  <p:childTnLst>
                                    <p:set>
                                      <p:cBhvr>
                                        <p:cTn id="10" dur="1" fill="hold">
                                          <p:stCondLst>
                                            <p:cond delay="0"/>
                                          </p:stCondLst>
                                        </p:cTn>
                                        <p:tgtEl>
                                          <p:spTgt spid="15">
                                            <p:txEl>
                                              <p:pRg st="1" end="1"/>
                                            </p:txEl>
                                          </p:spTgt>
                                        </p:tgtEl>
                                        <p:attrNameLst>
                                          <p:attrName>style.visibility</p:attrName>
                                        </p:attrNameLst>
                                      </p:cBhvr>
                                      <p:to>
                                        <p:strVal val="visible"/>
                                      </p:to>
                                    </p:set>
                                    <p:animEffect transition="in" filter="fade">
                                      <p:cBhvr>
                                        <p:cTn id="11" dur="500"/>
                                        <p:tgtEl>
                                          <p:spTgt spid="15">
                                            <p:txEl>
                                              <p:pRg st="1" end="1"/>
                                            </p:txEl>
                                          </p:spTgt>
                                        </p:tgtEl>
                                      </p:cBhvr>
                                    </p:animEffect>
                                  </p:childTnLst>
                                </p:cTn>
                              </p:par>
                            </p:childTnLst>
                          </p:cTn>
                        </p:par>
                        <p:par>
                          <p:cTn id="12" fill="hold">
                            <p:stCondLst>
                              <p:cond delay="6000"/>
                            </p:stCondLst>
                            <p:childTnLst>
                              <p:par>
                                <p:cTn id="13" presetID="10" presetClass="entr" presetSubtype="0" fill="hold" nodeType="afterEffect">
                                  <p:stCondLst>
                                    <p:cond delay="3000"/>
                                  </p:stCondLst>
                                  <p:childTnLst>
                                    <p:set>
                                      <p:cBhvr>
                                        <p:cTn id="14" dur="1" fill="hold">
                                          <p:stCondLst>
                                            <p:cond delay="0"/>
                                          </p:stCondLst>
                                        </p:cTn>
                                        <p:tgtEl>
                                          <p:spTgt spid="15">
                                            <p:txEl>
                                              <p:pRg st="2" end="2"/>
                                            </p:txEl>
                                          </p:spTgt>
                                        </p:tgtEl>
                                        <p:attrNameLst>
                                          <p:attrName>style.visibility</p:attrName>
                                        </p:attrNameLst>
                                      </p:cBhvr>
                                      <p:to>
                                        <p:strVal val="visible"/>
                                      </p:to>
                                    </p:set>
                                    <p:animEffect transition="in" filter="fade">
                                      <p:cBhvr>
                                        <p:cTn id="15" dur="500"/>
                                        <p:tgtEl>
                                          <p:spTgt spid="1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5">
                                            <p:txEl>
                                              <p:pRg st="3" end="3"/>
                                            </p:txEl>
                                          </p:spTgt>
                                        </p:tgtEl>
                                        <p:attrNameLst>
                                          <p:attrName>style.visibility</p:attrName>
                                        </p:attrNameLst>
                                      </p:cBhvr>
                                      <p:to>
                                        <p:strVal val="visible"/>
                                      </p:to>
                                    </p:set>
                                    <p:animEffect transition="in" filter="fade">
                                      <p:cBhvr>
                                        <p:cTn id="20" dur="500"/>
                                        <p:tgtEl>
                                          <p:spTgt spid="15">
                                            <p:txEl>
                                              <p:pRg st="3" end="3"/>
                                            </p:txEl>
                                          </p:spTgt>
                                        </p:tgtEl>
                                      </p:cBhvr>
                                    </p:animEffect>
                                  </p:childTnLst>
                                </p:cTn>
                              </p:par>
                            </p:childTnLst>
                          </p:cTn>
                        </p:par>
                        <p:par>
                          <p:cTn id="21" fill="hold">
                            <p:stCondLst>
                              <p:cond delay="500"/>
                            </p:stCondLst>
                            <p:childTnLst>
                              <p:par>
                                <p:cTn id="22" presetID="10" presetClass="entr" presetSubtype="0" fill="hold" nodeType="afterEffect">
                                  <p:stCondLst>
                                    <p:cond delay="4000"/>
                                  </p:stCondLst>
                                  <p:childTnLst>
                                    <p:set>
                                      <p:cBhvr>
                                        <p:cTn id="23" dur="1" fill="hold">
                                          <p:stCondLst>
                                            <p:cond delay="0"/>
                                          </p:stCondLst>
                                        </p:cTn>
                                        <p:tgtEl>
                                          <p:spTgt spid="15">
                                            <p:txEl>
                                              <p:pRg st="4" end="4"/>
                                            </p:txEl>
                                          </p:spTgt>
                                        </p:tgtEl>
                                        <p:attrNameLst>
                                          <p:attrName>style.visibility</p:attrName>
                                        </p:attrNameLst>
                                      </p:cBhvr>
                                      <p:to>
                                        <p:strVal val="visible"/>
                                      </p:to>
                                    </p:set>
                                    <p:animEffect transition="in" filter="fade">
                                      <p:cBhvr>
                                        <p:cTn id="24"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0-minute-timer_dv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02537" y="448249"/>
            <a:ext cx="10102466" cy="5682637"/>
          </a:xfrm>
          <a:prstGeom prst="rect">
            <a:avLst/>
          </a:prstGeom>
        </p:spPr>
      </p:pic>
      <p:sp>
        <p:nvSpPr>
          <p:cNvPr id="3" name="TextBox 2"/>
          <p:cNvSpPr txBox="1"/>
          <p:nvPr/>
        </p:nvSpPr>
        <p:spPr>
          <a:xfrm>
            <a:off x="1652532" y="705080"/>
            <a:ext cx="8802476" cy="1938992"/>
          </a:xfrm>
          <a:prstGeom prst="rect">
            <a:avLst/>
          </a:prstGeom>
          <a:noFill/>
        </p:spPr>
        <p:txBody>
          <a:bodyPr wrap="square" rtlCol="0">
            <a:spAutoFit/>
          </a:bodyPr>
          <a:lstStyle/>
          <a:p>
            <a:pPr algn="ctr"/>
            <a:r>
              <a:rPr lang="en-US" sz="6000" b="1" dirty="0"/>
              <a:t>Presentation</a:t>
            </a:r>
          </a:p>
          <a:p>
            <a:pPr algn="ctr"/>
            <a:r>
              <a:rPr lang="en-US" sz="6000" b="1" dirty="0"/>
              <a:t> Starts in</a:t>
            </a:r>
          </a:p>
        </p:txBody>
      </p:sp>
      <p:sp>
        <p:nvSpPr>
          <p:cNvPr id="4" name="TextBox 3"/>
          <p:cNvSpPr txBox="1"/>
          <p:nvPr/>
        </p:nvSpPr>
        <p:spPr>
          <a:xfrm>
            <a:off x="1002537" y="4792337"/>
            <a:ext cx="10102466" cy="1107996"/>
          </a:xfrm>
          <a:prstGeom prst="rect">
            <a:avLst/>
          </a:prstGeom>
          <a:noFill/>
        </p:spPr>
        <p:txBody>
          <a:bodyPr wrap="square" rtlCol="0">
            <a:spAutoFit/>
          </a:bodyPr>
          <a:lstStyle/>
          <a:p>
            <a:pPr algn="ctr"/>
            <a:r>
              <a:rPr lang="en-US" sz="6600" b="1" dirty="0"/>
              <a:t>Minutes</a:t>
            </a:r>
          </a:p>
        </p:txBody>
      </p:sp>
    </p:spTree>
    <p:extLst>
      <p:ext uri="{BB962C8B-B14F-4D97-AF65-F5344CB8AC3E}">
        <p14:creationId xmlns:p14="http://schemas.microsoft.com/office/powerpoint/2010/main" val="19558912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16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306A63C-3A07-4AAE-56E7-567944EBB7A4}"/>
              </a:ext>
            </a:extLst>
          </p:cNvPr>
          <p:cNvSpPr>
            <a:spLocks noGrp="1"/>
          </p:cNvSpPr>
          <p:nvPr>
            <p:ph type="pic" idx="1"/>
          </p:nvPr>
        </p:nvSpPr>
        <p:spPr>
          <a:xfrm>
            <a:off x="8382000" y="135466"/>
            <a:ext cx="4225636" cy="6587067"/>
          </a:xfrm>
        </p:spPr>
      </p:sp>
      <p:pic>
        <p:nvPicPr>
          <p:cNvPr id="2050" name="Picture 2" descr="Bob Smith">
            <a:extLst>
              <a:ext uri="{FF2B5EF4-FFF2-40B4-BE49-F238E27FC236}">
                <a16:creationId xmlns:a16="http://schemas.microsoft.com/office/drawing/2014/main" id="{86F782D8-D923-3001-A173-DCB1E9D4FE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96399" y="914400"/>
            <a:ext cx="2715491" cy="46672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37F61A3-CC40-8BD8-550E-44D20B272907}"/>
              </a:ext>
            </a:extLst>
          </p:cNvPr>
          <p:cNvSpPr txBox="1"/>
          <p:nvPr/>
        </p:nvSpPr>
        <p:spPr>
          <a:xfrm>
            <a:off x="467645" y="391180"/>
            <a:ext cx="5846618" cy="523220"/>
          </a:xfrm>
          <a:prstGeom prst="rect">
            <a:avLst/>
          </a:prstGeom>
          <a:noFill/>
        </p:spPr>
        <p:txBody>
          <a:bodyPr wrap="square" rtlCol="0">
            <a:spAutoFit/>
          </a:bodyPr>
          <a:lstStyle/>
          <a:p>
            <a:r>
              <a:rPr lang="en-US" sz="2800" b="1" dirty="0">
                <a:latin typeface="+mj-lt"/>
              </a:rPr>
              <a:t>Understanding Dr. Bob</a:t>
            </a:r>
          </a:p>
        </p:txBody>
      </p:sp>
      <p:sp>
        <p:nvSpPr>
          <p:cNvPr id="5" name="TextBox 4">
            <a:extLst>
              <a:ext uri="{FF2B5EF4-FFF2-40B4-BE49-F238E27FC236}">
                <a16:creationId xmlns:a16="http://schemas.microsoft.com/office/drawing/2014/main" id="{8E179006-F45C-D6EE-0579-BDA552F095AD}"/>
              </a:ext>
            </a:extLst>
          </p:cNvPr>
          <p:cNvSpPr txBox="1"/>
          <p:nvPr/>
        </p:nvSpPr>
        <p:spPr>
          <a:xfrm>
            <a:off x="180110" y="2065615"/>
            <a:ext cx="8998634" cy="4401205"/>
          </a:xfrm>
          <a:prstGeom prst="rect">
            <a:avLst/>
          </a:prstGeom>
          <a:noFill/>
        </p:spPr>
        <p:txBody>
          <a:bodyPr wrap="square" rtlCol="0">
            <a:spAutoFit/>
          </a:bodyPr>
          <a:lstStyle/>
          <a:p>
            <a:pPr>
              <a:lnSpc>
                <a:spcPct val="200000"/>
              </a:lnSpc>
            </a:pPr>
            <a:r>
              <a:rPr lang="en-US" sz="2800" b="1" dirty="0"/>
              <a:t>Dr. Bob was quiet, reticent, and reserved</a:t>
            </a:r>
          </a:p>
          <a:p>
            <a:pPr>
              <a:lnSpc>
                <a:spcPct val="200000"/>
              </a:lnSpc>
            </a:pPr>
            <a:r>
              <a:rPr lang="en-US" sz="2800" b="1" dirty="0"/>
              <a:t>Bill and Dr. Bob never had an argument</a:t>
            </a:r>
          </a:p>
          <a:p>
            <a:pPr>
              <a:lnSpc>
                <a:spcPct val="200000"/>
              </a:lnSpc>
            </a:pPr>
            <a:r>
              <a:rPr lang="en-US" sz="2800" b="1" dirty="0"/>
              <a:t>Bob would tend to let Bill run off with his ideas</a:t>
            </a:r>
          </a:p>
          <a:p>
            <a:pPr>
              <a:lnSpc>
                <a:spcPct val="200000"/>
              </a:lnSpc>
            </a:pPr>
            <a:r>
              <a:rPr lang="en-US" sz="2800" b="1" dirty="0"/>
              <a:t>Bob was very secretive, “holding his cards close to his chest”…</a:t>
            </a:r>
          </a:p>
          <a:p>
            <a:endParaRPr lang="en-US" sz="2800" b="1" dirty="0"/>
          </a:p>
          <a:p>
            <a:endParaRPr lang="en-US" sz="2800" b="1" dirty="0"/>
          </a:p>
        </p:txBody>
      </p:sp>
    </p:spTree>
    <p:extLst>
      <p:ext uri="{BB962C8B-B14F-4D97-AF65-F5344CB8AC3E}">
        <p14:creationId xmlns:p14="http://schemas.microsoft.com/office/powerpoint/2010/main" val="134135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500"/>
                            </p:stCondLst>
                            <p:childTnLst>
                              <p:par>
                                <p:cTn id="9" presetID="10" presetClass="entr" presetSubtype="0" fill="hold" nodeType="afterEffect">
                                  <p:stCondLst>
                                    <p:cond delay="300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9000"/>
                            </p:stCondLst>
                            <p:childTnLst>
                              <p:par>
                                <p:cTn id="13" presetID="10" presetClass="entr" presetSubtype="0" fill="hold" nodeType="afterEffect">
                                  <p:stCondLst>
                                    <p:cond delay="700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par>
                          <p:cTn id="16" fill="hold">
                            <p:stCondLst>
                              <p:cond delay="16500"/>
                            </p:stCondLst>
                            <p:childTnLst>
                              <p:par>
                                <p:cTn id="17" presetID="10" presetClass="entr" presetSubtype="0" fill="hold" nodeType="afterEffect">
                                  <p:stCondLst>
                                    <p:cond delay="300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345141" y="1207511"/>
            <a:ext cx="7413813" cy="887506"/>
          </a:xfrm>
        </p:spPr>
        <p:txBody>
          <a:bodyPr anchor="t"/>
          <a:lstStyle/>
          <a:p>
            <a:pPr>
              <a:lnSpc>
                <a:spcPct val="100000"/>
              </a:lnSpc>
            </a:pPr>
            <a:r>
              <a:rPr lang="en-US" sz="2800" b="1" dirty="0">
                <a:latin typeface="+mn-lt"/>
              </a:rPr>
              <a:t>Dr. Bob is considered a saint today within A.A…</a:t>
            </a:r>
            <a:br>
              <a:rPr lang="en-US" sz="2800" b="1" dirty="0">
                <a:latin typeface="+mn-lt"/>
              </a:rPr>
            </a:br>
            <a:br>
              <a:rPr lang="en-US" sz="2800" b="1" dirty="0">
                <a:latin typeface="+mn-lt"/>
              </a:rPr>
            </a:br>
            <a:br>
              <a:rPr lang="en-US" sz="2800" b="1" dirty="0">
                <a:latin typeface="+mn-lt"/>
              </a:rPr>
            </a:br>
            <a:br>
              <a:rPr lang="en-US" sz="2800" b="1" dirty="0">
                <a:latin typeface="+mn-lt"/>
              </a:rPr>
            </a:br>
            <a:br>
              <a:rPr lang="en-US" sz="2800" dirty="0"/>
            </a:br>
            <a:br>
              <a:rPr lang="en-US" sz="2800" dirty="0"/>
            </a:br>
            <a:br>
              <a:rPr lang="en-US" sz="2800" dirty="0"/>
            </a:br>
            <a:endParaRPr lang="en-US" sz="2800" dirty="0"/>
          </a:p>
        </p:txBody>
      </p:sp>
      <p:sp>
        <p:nvSpPr>
          <p:cNvPr id="4" name="TextBox 3">
            <a:extLst>
              <a:ext uri="{FF2B5EF4-FFF2-40B4-BE49-F238E27FC236}">
                <a16:creationId xmlns:a16="http://schemas.microsoft.com/office/drawing/2014/main" id="{737F61A3-CC40-8BD8-550E-44D20B272907}"/>
              </a:ext>
            </a:extLst>
          </p:cNvPr>
          <p:cNvSpPr txBox="1"/>
          <p:nvPr/>
        </p:nvSpPr>
        <p:spPr>
          <a:xfrm>
            <a:off x="345141" y="391180"/>
            <a:ext cx="5846618" cy="523220"/>
          </a:xfrm>
          <a:prstGeom prst="rect">
            <a:avLst/>
          </a:prstGeom>
          <a:noFill/>
        </p:spPr>
        <p:txBody>
          <a:bodyPr wrap="square" rtlCol="0">
            <a:spAutoFit/>
          </a:bodyPr>
          <a:lstStyle/>
          <a:p>
            <a:r>
              <a:rPr lang="en-US" sz="2800" b="1" dirty="0">
                <a:latin typeface="+mj-lt"/>
              </a:rPr>
              <a:t>Dr. Bob</a:t>
            </a:r>
          </a:p>
        </p:txBody>
      </p:sp>
      <p:sp>
        <p:nvSpPr>
          <p:cNvPr id="5" name="TextBox 4">
            <a:extLst>
              <a:ext uri="{FF2B5EF4-FFF2-40B4-BE49-F238E27FC236}">
                <a16:creationId xmlns:a16="http://schemas.microsoft.com/office/drawing/2014/main" id="{A0DFBC79-DA86-5CC5-550A-FFCAB3A23E7A}"/>
              </a:ext>
            </a:extLst>
          </p:cNvPr>
          <p:cNvSpPr txBox="1"/>
          <p:nvPr/>
        </p:nvSpPr>
        <p:spPr>
          <a:xfrm>
            <a:off x="345141" y="5476855"/>
            <a:ext cx="7732059" cy="1200329"/>
          </a:xfrm>
          <a:prstGeom prst="rect">
            <a:avLst/>
          </a:prstGeom>
          <a:noFill/>
        </p:spPr>
        <p:txBody>
          <a:bodyPr wrap="square" rtlCol="0">
            <a:spAutoFit/>
          </a:bodyPr>
          <a:lstStyle/>
          <a:p>
            <a:r>
              <a:rPr lang="en-US" sz="3600" b="1" dirty="0"/>
              <a:t>It wasn’t until 1949 that Dr. Bob was recognized as a cofounder of AA</a:t>
            </a:r>
            <a:endParaRPr lang="en-US" sz="3600" dirty="0"/>
          </a:p>
        </p:txBody>
      </p:sp>
      <p:pic>
        <p:nvPicPr>
          <p:cNvPr id="1026" name="Picture 2" descr="Image result for Dr, Bob AA">
            <a:extLst>
              <a:ext uri="{FF2B5EF4-FFF2-40B4-BE49-F238E27FC236}">
                <a16:creationId xmlns:a16="http://schemas.microsoft.com/office/drawing/2014/main" id="{A6448B74-A0C9-7274-596D-F89AED825E7E}"/>
              </a:ext>
            </a:extLst>
          </p:cNvP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25406" r="25406"/>
          <a:stretch>
            <a:fillRect/>
          </a:stretch>
        </p:blipFill>
        <p:spPr bwMode="auto">
          <a:xfrm>
            <a:off x="7982744" y="914400"/>
            <a:ext cx="3864115" cy="445097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3D439BF-C2B8-45C8-B9E9-3BF44D440C59}"/>
              </a:ext>
            </a:extLst>
          </p:cNvPr>
          <p:cNvSpPr txBox="1"/>
          <p:nvPr/>
        </p:nvSpPr>
        <p:spPr>
          <a:xfrm>
            <a:off x="345141" y="2911347"/>
            <a:ext cx="7064188" cy="954107"/>
          </a:xfrm>
          <a:prstGeom prst="rect">
            <a:avLst/>
          </a:prstGeom>
          <a:noFill/>
        </p:spPr>
        <p:txBody>
          <a:bodyPr wrap="square" rtlCol="0">
            <a:spAutoFit/>
          </a:bodyPr>
          <a:lstStyle/>
          <a:p>
            <a:r>
              <a:rPr lang="en-US" sz="2800" b="1" dirty="0"/>
              <a:t>Little known outside of Akron, Bill would promote Dr. Bob as he told his stories</a:t>
            </a:r>
          </a:p>
        </p:txBody>
      </p:sp>
      <p:sp>
        <p:nvSpPr>
          <p:cNvPr id="7" name="TextBox 6">
            <a:extLst>
              <a:ext uri="{FF2B5EF4-FFF2-40B4-BE49-F238E27FC236}">
                <a16:creationId xmlns:a16="http://schemas.microsoft.com/office/drawing/2014/main" id="{6A79883D-6AA8-E907-DAAF-DC12F8DBADC5}"/>
              </a:ext>
            </a:extLst>
          </p:cNvPr>
          <p:cNvSpPr txBox="1"/>
          <p:nvPr/>
        </p:nvSpPr>
        <p:spPr>
          <a:xfrm>
            <a:off x="345141" y="4285377"/>
            <a:ext cx="7239000" cy="954107"/>
          </a:xfrm>
          <a:prstGeom prst="rect">
            <a:avLst/>
          </a:prstGeom>
          <a:noFill/>
        </p:spPr>
        <p:txBody>
          <a:bodyPr wrap="square" rtlCol="0">
            <a:spAutoFit/>
          </a:bodyPr>
          <a:lstStyle/>
          <a:p>
            <a:r>
              <a:rPr lang="en-US" sz="2800" b="1" dirty="0"/>
              <a:t>Bill would constantly defer the development of A.A. to Dr. Bob and credit him with success…</a:t>
            </a:r>
          </a:p>
        </p:txBody>
      </p:sp>
      <p:sp>
        <p:nvSpPr>
          <p:cNvPr id="3" name="TextBox 2">
            <a:extLst>
              <a:ext uri="{FF2B5EF4-FFF2-40B4-BE49-F238E27FC236}">
                <a16:creationId xmlns:a16="http://schemas.microsoft.com/office/drawing/2014/main" id="{16159F0A-D061-C954-8503-1FFEA968A861}"/>
              </a:ext>
            </a:extLst>
          </p:cNvPr>
          <p:cNvSpPr txBox="1"/>
          <p:nvPr/>
        </p:nvSpPr>
        <p:spPr>
          <a:xfrm>
            <a:off x="345141" y="2150756"/>
            <a:ext cx="6322945" cy="523220"/>
          </a:xfrm>
          <a:prstGeom prst="rect">
            <a:avLst/>
          </a:prstGeom>
          <a:noFill/>
        </p:spPr>
        <p:txBody>
          <a:bodyPr wrap="square" rtlCol="0">
            <a:spAutoFit/>
          </a:bodyPr>
          <a:lstStyle/>
          <a:p>
            <a:r>
              <a:rPr lang="en-US" sz="2800" b="1" dirty="0"/>
              <a:t>Known as the King of Twelve-Steppers</a:t>
            </a:r>
          </a:p>
        </p:txBody>
      </p:sp>
    </p:spTree>
    <p:extLst>
      <p:ext uri="{BB962C8B-B14F-4D97-AF65-F5344CB8AC3E}">
        <p14:creationId xmlns:p14="http://schemas.microsoft.com/office/powerpoint/2010/main" val="1040039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par>
                          <p:cTn id="13" fill="hold">
                            <p:stCondLst>
                              <p:cond delay="500"/>
                            </p:stCondLst>
                            <p:childTnLst>
                              <p:par>
                                <p:cTn id="14" presetID="10" presetClass="entr" presetSubtype="0" fill="hold" nodeType="afterEffect">
                                  <p:stCondLst>
                                    <p:cond delay="400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fade">
                                      <p:cBhvr>
                                        <p:cTn id="16" dur="500"/>
                                        <p:tgtEl>
                                          <p:spTgt spid="6">
                                            <p:txEl>
                                              <p:pRg st="0" end="0"/>
                                            </p:txEl>
                                          </p:spTgt>
                                        </p:tgtEl>
                                      </p:cBhvr>
                                    </p:animEffect>
                                  </p:childTnLst>
                                </p:cTn>
                              </p:par>
                            </p:childTnLst>
                          </p:cTn>
                        </p:par>
                        <p:par>
                          <p:cTn id="17" fill="hold">
                            <p:stCondLst>
                              <p:cond delay="5000"/>
                            </p:stCondLst>
                            <p:childTnLst>
                              <p:par>
                                <p:cTn id="18" presetID="10" presetClass="entr" presetSubtype="0" fill="hold" nodeType="afterEffect">
                                  <p:stCondLst>
                                    <p:cond delay="500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fade">
                                      <p:cBhvr>
                                        <p:cTn id="25"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1828802" y="355787"/>
            <a:ext cx="3186952" cy="1116106"/>
          </a:xfrm>
        </p:spPr>
        <p:txBody>
          <a:bodyPr anchor="t"/>
          <a:lstStyle/>
          <a:p>
            <a:pPr>
              <a:lnSpc>
                <a:spcPct val="250000"/>
              </a:lnSpc>
            </a:pPr>
            <a:r>
              <a:rPr lang="en-US" sz="2800" b="1" dirty="0"/>
              <a:t>Hank Parkhurst</a:t>
            </a:r>
            <a:br>
              <a:rPr lang="en-US" sz="2800" b="1" dirty="0">
                <a:latin typeface="+mn-lt"/>
              </a:rPr>
            </a:br>
            <a:endParaRPr lang="en-US" sz="2800" dirty="0"/>
          </a:p>
        </p:txBody>
      </p:sp>
      <p:sp>
        <p:nvSpPr>
          <p:cNvPr id="3" name="Picture Placeholder 2">
            <a:extLst>
              <a:ext uri="{FF2B5EF4-FFF2-40B4-BE49-F238E27FC236}">
                <a16:creationId xmlns:a16="http://schemas.microsoft.com/office/drawing/2014/main" id="{6306A63C-3A07-4AAE-56E7-567944EBB7A4}"/>
              </a:ext>
            </a:extLst>
          </p:cNvPr>
          <p:cNvSpPr>
            <a:spLocks noGrp="1"/>
          </p:cNvSpPr>
          <p:nvPr>
            <p:ph type="pic" idx="1"/>
          </p:nvPr>
        </p:nvSpPr>
        <p:spPr>
          <a:xfrm>
            <a:off x="8382000" y="135466"/>
            <a:ext cx="4225636" cy="6587067"/>
          </a:xfrm>
        </p:spPr>
      </p:sp>
      <p:pic>
        <p:nvPicPr>
          <p:cNvPr id="1026" name="Picture 2" descr="Henry G. (Hank) Parkhurst. (1895-1954)">
            <a:extLst>
              <a:ext uri="{FF2B5EF4-FFF2-40B4-BE49-F238E27FC236}">
                <a16:creationId xmlns:a16="http://schemas.microsoft.com/office/drawing/2014/main" id="{A7283DB8-61E5-20EE-4149-439680A20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9688" y="1471893"/>
            <a:ext cx="3476625" cy="3476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1CB35BE-9D5E-8176-D4DC-EC1290AABD31}"/>
              </a:ext>
            </a:extLst>
          </p:cNvPr>
          <p:cNvSpPr txBox="1"/>
          <p:nvPr/>
        </p:nvSpPr>
        <p:spPr>
          <a:xfrm>
            <a:off x="435209" y="1840978"/>
            <a:ext cx="9074551" cy="463736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800" b="1" dirty="0"/>
              <a:t>#2 man in NYC Group…</a:t>
            </a:r>
          </a:p>
          <a:p>
            <a:pPr marL="285750" indent="-285750">
              <a:lnSpc>
                <a:spcPct val="150000"/>
              </a:lnSpc>
              <a:buFont typeface="Arial" panose="020B0604020202020204" pitchFamily="34" charset="0"/>
              <a:buChar char="•"/>
            </a:pPr>
            <a:r>
              <a:rPr lang="en-US" sz="2800" b="1" dirty="0"/>
              <a:t>Aggressive salesman with big ideas</a:t>
            </a:r>
          </a:p>
          <a:p>
            <a:pPr marL="285750" indent="-285750">
              <a:lnSpc>
                <a:spcPct val="150000"/>
              </a:lnSpc>
              <a:buFont typeface="Arial" panose="020B0604020202020204" pitchFamily="34" charset="0"/>
              <a:buChar char="•"/>
            </a:pPr>
            <a:r>
              <a:rPr lang="en-US" sz="2800" b="1" dirty="0"/>
              <a:t>Professional marketer and promoter…</a:t>
            </a:r>
          </a:p>
          <a:p>
            <a:pPr marL="285750" indent="-285750">
              <a:lnSpc>
                <a:spcPct val="150000"/>
              </a:lnSpc>
              <a:buFont typeface="Arial" panose="020B0604020202020204" pitchFamily="34" charset="0"/>
              <a:buChar char="•"/>
            </a:pPr>
            <a:r>
              <a:rPr lang="en-US" sz="2800" b="1" dirty="0"/>
              <a:t>An atheist and pushed for a psychological approach</a:t>
            </a:r>
          </a:p>
          <a:p>
            <a:pPr marL="285750" indent="-285750">
              <a:lnSpc>
                <a:spcPct val="150000"/>
              </a:lnSpc>
              <a:buFont typeface="Arial" panose="020B0604020202020204" pitchFamily="34" charset="0"/>
              <a:buChar char="•"/>
            </a:pPr>
            <a:r>
              <a:rPr lang="en-US" sz="2800" b="1" dirty="0"/>
              <a:t>Provided an office and secretary for Bill’s work…</a:t>
            </a:r>
          </a:p>
          <a:p>
            <a:pPr marL="285750" indent="-285750">
              <a:lnSpc>
                <a:spcPct val="150000"/>
              </a:lnSpc>
              <a:buFont typeface="Arial" panose="020B0604020202020204" pitchFamily="34" charset="0"/>
              <a:buChar char="•"/>
            </a:pPr>
            <a:r>
              <a:rPr lang="en-US" sz="2800" b="1" dirty="0"/>
              <a:t>Constantly involved with making great plans…</a:t>
            </a:r>
          </a:p>
          <a:p>
            <a:pPr marL="285750" indent="-285750">
              <a:lnSpc>
                <a:spcPct val="150000"/>
              </a:lnSpc>
              <a:buFont typeface="Arial" panose="020B0604020202020204" pitchFamily="34" charset="0"/>
              <a:buChar char="•"/>
            </a:pPr>
            <a:r>
              <a:rPr lang="en-US" sz="3200" b="1" dirty="0"/>
              <a:t>Should really be considered as a Cofounder of A.A</a:t>
            </a:r>
            <a:r>
              <a:rPr lang="en-US" sz="2800" b="1" dirty="0"/>
              <a:t>.</a:t>
            </a:r>
          </a:p>
        </p:txBody>
      </p:sp>
    </p:spTree>
    <p:extLst>
      <p:ext uri="{BB962C8B-B14F-4D97-AF65-F5344CB8AC3E}">
        <p14:creationId xmlns:p14="http://schemas.microsoft.com/office/powerpoint/2010/main" val="50342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5000"/>
                                  </p:stCondLst>
                                  <p:childTnLst>
                                    <p:set>
                                      <p:cBhvr>
                                        <p:cTn id="15" dur="1" fill="hold">
                                          <p:stCondLst>
                                            <p:cond delay="0"/>
                                          </p:stCondLst>
                                        </p:cTn>
                                        <p:tgtEl>
                                          <p:spTgt spid="6">
                                            <p:txEl>
                                              <p:pRg st="2" end="2"/>
                                            </p:txEl>
                                          </p:spTgt>
                                        </p:tgtEl>
                                        <p:attrNameLst>
                                          <p:attrName>style.visibility</p:attrName>
                                        </p:attrNameLst>
                                      </p:cBhvr>
                                      <p:to>
                                        <p:strVal val="visible"/>
                                      </p:to>
                                    </p:set>
                                    <p:animEffect transition="in" filter="fade">
                                      <p:cBhvr>
                                        <p:cTn id="16" dur="500"/>
                                        <p:tgtEl>
                                          <p:spTgt spid="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500"/>
                                        <p:tgtEl>
                                          <p:spTgt spid="6">
                                            <p:txEl>
                                              <p:pRg st="3" end="3"/>
                                            </p:txEl>
                                          </p:spTgt>
                                        </p:tgtEl>
                                      </p:cBhvr>
                                    </p:animEffect>
                                  </p:childTnLst>
                                </p:cTn>
                              </p:par>
                            </p:childTnLst>
                          </p:cTn>
                        </p:par>
                        <p:par>
                          <p:cTn id="22" fill="hold">
                            <p:stCondLst>
                              <p:cond delay="500"/>
                            </p:stCondLst>
                            <p:childTnLst>
                              <p:par>
                                <p:cTn id="23" presetID="10" presetClass="entr" presetSubtype="0" fill="hold" nodeType="afterEffect">
                                  <p:stCondLst>
                                    <p:cond delay="500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500"/>
                                        <p:tgtEl>
                                          <p:spTgt spid="6">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Effect transition="in" filter="fade">
                                      <p:cBhvr>
                                        <p:cTn id="30" dur="500"/>
                                        <p:tgtEl>
                                          <p:spTgt spid="6">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Effect transition="in" filter="fade">
                                      <p:cBhvr>
                                        <p:cTn id="35"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512619" y="2607914"/>
            <a:ext cx="8839199" cy="1627909"/>
          </a:xfrm>
        </p:spPr>
        <p:txBody>
          <a:bodyPr anchor="t"/>
          <a:lstStyle/>
          <a:p>
            <a:pPr>
              <a:lnSpc>
                <a:spcPct val="250000"/>
              </a:lnSpc>
            </a:pPr>
            <a:br>
              <a:rPr lang="en-US" sz="2800" b="1" dirty="0">
                <a:latin typeface="+mn-lt"/>
              </a:rPr>
            </a:br>
            <a:br>
              <a:rPr lang="en-US" sz="2800" dirty="0"/>
            </a:br>
            <a:br>
              <a:rPr lang="en-US" sz="2800" dirty="0"/>
            </a:br>
            <a:br>
              <a:rPr lang="en-US" sz="2800" dirty="0"/>
            </a:br>
            <a:endParaRPr lang="en-US" sz="2800" dirty="0"/>
          </a:p>
        </p:txBody>
      </p:sp>
      <p:sp>
        <p:nvSpPr>
          <p:cNvPr id="3" name="Picture Placeholder 2">
            <a:extLst>
              <a:ext uri="{FF2B5EF4-FFF2-40B4-BE49-F238E27FC236}">
                <a16:creationId xmlns:a16="http://schemas.microsoft.com/office/drawing/2014/main" id="{6306A63C-3A07-4AAE-56E7-567944EBB7A4}"/>
              </a:ext>
            </a:extLst>
          </p:cNvPr>
          <p:cNvSpPr>
            <a:spLocks noGrp="1"/>
          </p:cNvSpPr>
          <p:nvPr>
            <p:ph type="pic" idx="1"/>
          </p:nvPr>
        </p:nvSpPr>
        <p:spPr>
          <a:xfrm>
            <a:off x="8382000" y="135466"/>
            <a:ext cx="4225636" cy="6587067"/>
          </a:xfrm>
        </p:spPr>
      </p:sp>
      <p:sp>
        <p:nvSpPr>
          <p:cNvPr id="4" name="TextBox 3">
            <a:extLst>
              <a:ext uri="{FF2B5EF4-FFF2-40B4-BE49-F238E27FC236}">
                <a16:creationId xmlns:a16="http://schemas.microsoft.com/office/drawing/2014/main" id="{737F61A3-CC40-8BD8-550E-44D20B272907}"/>
              </a:ext>
            </a:extLst>
          </p:cNvPr>
          <p:cNvSpPr txBox="1"/>
          <p:nvPr/>
        </p:nvSpPr>
        <p:spPr>
          <a:xfrm>
            <a:off x="1631142" y="198562"/>
            <a:ext cx="4718696" cy="523220"/>
          </a:xfrm>
          <a:prstGeom prst="rect">
            <a:avLst/>
          </a:prstGeom>
          <a:noFill/>
        </p:spPr>
        <p:txBody>
          <a:bodyPr wrap="square" rtlCol="0">
            <a:spAutoFit/>
          </a:bodyPr>
          <a:lstStyle/>
          <a:p>
            <a:r>
              <a:rPr lang="en-US" sz="2800" b="1" dirty="0">
                <a:latin typeface="+mj-lt"/>
              </a:rPr>
              <a:t>Hank Parkhurst</a:t>
            </a:r>
          </a:p>
        </p:txBody>
      </p:sp>
      <p:pic>
        <p:nvPicPr>
          <p:cNvPr id="1026" name="Picture 2" descr="Henry G. (Hank) Parkhurst. (1895-1954)">
            <a:extLst>
              <a:ext uri="{FF2B5EF4-FFF2-40B4-BE49-F238E27FC236}">
                <a16:creationId xmlns:a16="http://schemas.microsoft.com/office/drawing/2014/main" id="{A7283DB8-61E5-20EE-4149-439680A20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9688" y="1471893"/>
            <a:ext cx="3476625" cy="34766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7875CC3-2BEA-B24A-9572-8841EE678C0E}"/>
              </a:ext>
            </a:extLst>
          </p:cNvPr>
          <p:cNvSpPr txBox="1"/>
          <p:nvPr/>
        </p:nvSpPr>
        <p:spPr>
          <a:xfrm>
            <a:off x="122679" y="1471893"/>
            <a:ext cx="12069321" cy="471552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800" b="1" dirty="0"/>
              <a:t>Provided an early outline for the book…</a:t>
            </a:r>
          </a:p>
          <a:p>
            <a:pPr marL="285750" indent="-285750">
              <a:lnSpc>
                <a:spcPct val="150000"/>
              </a:lnSpc>
              <a:buFont typeface="Arial" panose="020B0604020202020204" pitchFamily="34" charset="0"/>
              <a:buChar char="•"/>
            </a:pPr>
            <a:r>
              <a:rPr lang="en-US" sz="2800" b="1" dirty="0"/>
              <a:t>Was instrumental in getting funding for the book</a:t>
            </a:r>
          </a:p>
          <a:p>
            <a:pPr marL="285750" indent="-285750">
              <a:lnSpc>
                <a:spcPct val="150000"/>
              </a:lnSpc>
              <a:buFont typeface="Arial" panose="020B0604020202020204" pitchFamily="34" charset="0"/>
              <a:buChar char="•"/>
            </a:pPr>
            <a:r>
              <a:rPr lang="en-US" sz="2800" b="1" dirty="0"/>
              <a:t>Convinced Bill to self publish the book</a:t>
            </a:r>
          </a:p>
          <a:p>
            <a:pPr marL="285750" indent="-285750">
              <a:lnSpc>
                <a:spcPct val="150000"/>
              </a:lnSpc>
              <a:buFont typeface="Arial" panose="020B0604020202020204" pitchFamily="34" charset="0"/>
              <a:buChar char="•"/>
            </a:pPr>
            <a:r>
              <a:rPr lang="en-US" sz="2800" b="1" dirty="0"/>
              <a:t>Initiated selling stock leading to Works Publishing…</a:t>
            </a:r>
          </a:p>
          <a:p>
            <a:pPr marL="285750" indent="-285750">
              <a:lnSpc>
                <a:spcPct val="150000"/>
              </a:lnSpc>
              <a:buFont typeface="Arial" panose="020B0604020202020204" pitchFamily="34" charset="0"/>
              <a:buChar char="•"/>
            </a:pPr>
            <a:r>
              <a:rPr lang="en-US" sz="2800" b="1" dirty="0"/>
              <a:t>Arranged and managed the final editing of the book…</a:t>
            </a:r>
          </a:p>
          <a:p>
            <a:pPr>
              <a:lnSpc>
                <a:spcPct val="150000"/>
              </a:lnSpc>
            </a:pPr>
            <a:endParaRPr lang="en-US" sz="2800" b="1" dirty="0"/>
          </a:p>
          <a:p>
            <a:pPr marL="285750" indent="-285750">
              <a:lnSpc>
                <a:spcPct val="200000"/>
              </a:lnSpc>
              <a:buFont typeface="Arial" panose="020B0604020202020204" pitchFamily="34" charset="0"/>
              <a:buChar char="•"/>
            </a:pPr>
            <a:r>
              <a:rPr lang="en-US" sz="2800" b="1" dirty="0"/>
              <a:t>“The book would not have been published without Hank’s work.”  --  Ruth Hock</a:t>
            </a:r>
          </a:p>
        </p:txBody>
      </p:sp>
    </p:spTree>
    <p:extLst>
      <p:ext uri="{BB962C8B-B14F-4D97-AF65-F5344CB8AC3E}">
        <p14:creationId xmlns:p14="http://schemas.microsoft.com/office/powerpoint/2010/main" val="255130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300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500"/>
                                        <p:tgtEl>
                                          <p:spTgt spid="7">
                                            <p:txEl>
                                              <p:pRg st="1" end="1"/>
                                            </p:txEl>
                                          </p:spTgt>
                                        </p:tgtEl>
                                      </p:cBhvr>
                                    </p:animEffect>
                                  </p:childTnLst>
                                </p:cTn>
                              </p:par>
                            </p:childTnLst>
                          </p:cTn>
                        </p:par>
                        <p:par>
                          <p:cTn id="12" fill="hold">
                            <p:stCondLst>
                              <p:cond delay="500"/>
                            </p:stCondLst>
                            <p:childTnLst>
                              <p:par>
                                <p:cTn id="13" presetID="10" presetClass="entr" presetSubtype="0" fill="hold" nodeType="afterEffect">
                                  <p:stCondLst>
                                    <p:cond delay="500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500"/>
                                        <p:tgtEl>
                                          <p:spTgt spid="7">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500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fade">
                                      <p:cBhvr>
                                        <p:cTn id="19" dur="500"/>
                                        <p:tgtEl>
                                          <p:spTgt spid="7">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xEl>
                                              <p:pRg st="4" end="4"/>
                                            </p:txEl>
                                          </p:spTgt>
                                        </p:tgtEl>
                                        <p:attrNameLst>
                                          <p:attrName>style.visibility</p:attrName>
                                        </p:attrNameLst>
                                      </p:cBhvr>
                                      <p:to>
                                        <p:strVal val="visible"/>
                                      </p:to>
                                    </p:set>
                                    <p:animEffect transition="in" filter="fade">
                                      <p:cBhvr>
                                        <p:cTn id="24" dur="500"/>
                                        <p:tgtEl>
                                          <p:spTgt spid="7">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animEffect transition="in" filter="fade">
                                      <p:cBhvr>
                                        <p:cTn id="29" dur="1000"/>
                                        <p:tgtEl>
                                          <p:spTgt spid="7">
                                            <p:txEl>
                                              <p:pRg st="6" end="6"/>
                                            </p:txEl>
                                          </p:spTgt>
                                        </p:tgtEl>
                                      </p:cBhvr>
                                    </p:animEffect>
                                    <p:anim calcmode="lin" valueType="num">
                                      <p:cBhvr>
                                        <p:cTn id="30"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512619" y="2607914"/>
            <a:ext cx="8839199" cy="1627909"/>
          </a:xfrm>
        </p:spPr>
        <p:txBody>
          <a:bodyPr anchor="t"/>
          <a:lstStyle/>
          <a:p>
            <a:pPr>
              <a:lnSpc>
                <a:spcPct val="250000"/>
              </a:lnSpc>
            </a:pPr>
            <a:br>
              <a:rPr lang="en-US" sz="2800" b="1" dirty="0">
                <a:latin typeface="+mn-lt"/>
              </a:rPr>
            </a:br>
            <a:br>
              <a:rPr lang="en-US" sz="2800" dirty="0"/>
            </a:br>
            <a:br>
              <a:rPr lang="en-US" sz="2800" dirty="0"/>
            </a:br>
            <a:br>
              <a:rPr lang="en-US" sz="2800" dirty="0"/>
            </a:br>
            <a:endParaRPr lang="en-US" sz="2800" dirty="0"/>
          </a:p>
        </p:txBody>
      </p:sp>
      <p:sp>
        <p:nvSpPr>
          <p:cNvPr id="3" name="Picture Placeholder 2">
            <a:extLst>
              <a:ext uri="{FF2B5EF4-FFF2-40B4-BE49-F238E27FC236}">
                <a16:creationId xmlns:a16="http://schemas.microsoft.com/office/drawing/2014/main" id="{6306A63C-3A07-4AAE-56E7-567944EBB7A4}"/>
              </a:ext>
            </a:extLst>
          </p:cNvPr>
          <p:cNvSpPr>
            <a:spLocks noGrp="1"/>
          </p:cNvSpPr>
          <p:nvPr>
            <p:ph type="pic" idx="1"/>
          </p:nvPr>
        </p:nvSpPr>
        <p:spPr>
          <a:xfrm>
            <a:off x="8382000" y="135466"/>
            <a:ext cx="4225636" cy="6587067"/>
          </a:xfrm>
        </p:spPr>
      </p:sp>
      <p:sp>
        <p:nvSpPr>
          <p:cNvPr id="4" name="TextBox 3">
            <a:extLst>
              <a:ext uri="{FF2B5EF4-FFF2-40B4-BE49-F238E27FC236}">
                <a16:creationId xmlns:a16="http://schemas.microsoft.com/office/drawing/2014/main" id="{737F61A3-CC40-8BD8-550E-44D20B272907}"/>
              </a:ext>
            </a:extLst>
          </p:cNvPr>
          <p:cNvSpPr txBox="1"/>
          <p:nvPr/>
        </p:nvSpPr>
        <p:spPr>
          <a:xfrm>
            <a:off x="1631142" y="198562"/>
            <a:ext cx="4718696" cy="523220"/>
          </a:xfrm>
          <a:prstGeom prst="rect">
            <a:avLst/>
          </a:prstGeom>
          <a:noFill/>
        </p:spPr>
        <p:txBody>
          <a:bodyPr wrap="square" rtlCol="0">
            <a:spAutoFit/>
          </a:bodyPr>
          <a:lstStyle/>
          <a:p>
            <a:r>
              <a:rPr lang="en-US" sz="2800" b="1" dirty="0">
                <a:latin typeface="+mj-lt"/>
              </a:rPr>
              <a:t>Hank Parkhurst</a:t>
            </a:r>
          </a:p>
        </p:txBody>
      </p:sp>
      <p:pic>
        <p:nvPicPr>
          <p:cNvPr id="1026" name="Picture 2" descr="Henry G. (Hank) Parkhurst. (1895-1954)">
            <a:extLst>
              <a:ext uri="{FF2B5EF4-FFF2-40B4-BE49-F238E27FC236}">
                <a16:creationId xmlns:a16="http://schemas.microsoft.com/office/drawing/2014/main" id="{A7283DB8-61E5-20EE-4149-439680A20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9688" y="1471893"/>
            <a:ext cx="3476625" cy="34766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7875CC3-2BEA-B24A-9572-8841EE678C0E}"/>
              </a:ext>
            </a:extLst>
          </p:cNvPr>
          <p:cNvSpPr txBox="1"/>
          <p:nvPr/>
        </p:nvSpPr>
        <p:spPr>
          <a:xfrm>
            <a:off x="122680" y="1471893"/>
            <a:ext cx="7333197" cy="3261277"/>
          </a:xfrm>
          <a:prstGeom prst="rect">
            <a:avLst/>
          </a:prstGeom>
          <a:noFill/>
        </p:spPr>
        <p:txBody>
          <a:bodyPr wrap="square" rtlCol="0">
            <a:spAutoFit/>
          </a:bodyPr>
          <a:lstStyle/>
          <a:p>
            <a:pPr>
              <a:lnSpc>
                <a:spcPct val="150000"/>
              </a:lnSpc>
            </a:pPr>
            <a:endParaRPr lang="en-US" sz="2800" b="1" dirty="0"/>
          </a:p>
          <a:p>
            <a:pPr>
              <a:lnSpc>
                <a:spcPct val="150000"/>
              </a:lnSpc>
            </a:pPr>
            <a:endParaRPr lang="en-US" sz="2800" b="1" dirty="0"/>
          </a:p>
          <a:p>
            <a:pPr>
              <a:lnSpc>
                <a:spcPct val="150000"/>
              </a:lnSpc>
            </a:pPr>
            <a:r>
              <a:rPr lang="en-US" sz="2800" b="1" dirty="0"/>
              <a:t>Bill Wilson called Hank a “super promoter-driver” and said he was “the greatest high-pressure salesman I had ever known”.</a:t>
            </a:r>
          </a:p>
        </p:txBody>
      </p:sp>
    </p:spTree>
    <p:extLst>
      <p:ext uri="{BB962C8B-B14F-4D97-AF65-F5344CB8AC3E}">
        <p14:creationId xmlns:p14="http://schemas.microsoft.com/office/powerpoint/2010/main" val="206453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512619" y="2607914"/>
            <a:ext cx="8839199" cy="1627909"/>
          </a:xfrm>
        </p:spPr>
        <p:txBody>
          <a:bodyPr anchor="t"/>
          <a:lstStyle/>
          <a:p>
            <a:pPr>
              <a:lnSpc>
                <a:spcPct val="250000"/>
              </a:lnSpc>
            </a:pPr>
            <a:br>
              <a:rPr lang="en-US" sz="2800" b="1" dirty="0">
                <a:latin typeface="+mn-lt"/>
              </a:rPr>
            </a:br>
            <a:br>
              <a:rPr lang="en-US" sz="2800" dirty="0"/>
            </a:br>
            <a:br>
              <a:rPr lang="en-US" sz="2800" dirty="0"/>
            </a:br>
            <a:br>
              <a:rPr lang="en-US" sz="2800" dirty="0"/>
            </a:br>
            <a:endParaRPr lang="en-US" sz="2800" dirty="0"/>
          </a:p>
        </p:txBody>
      </p:sp>
      <p:sp>
        <p:nvSpPr>
          <p:cNvPr id="3" name="Picture Placeholder 2">
            <a:extLst>
              <a:ext uri="{FF2B5EF4-FFF2-40B4-BE49-F238E27FC236}">
                <a16:creationId xmlns:a16="http://schemas.microsoft.com/office/drawing/2014/main" id="{6306A63C-3A07-4AAE-56E7-567944EBB7A4}"/>
              </a:ext>
            </a:extLst>
          </p:cNvPr>
          <p:cNvSpPr>
            <a:spLocks noGrp="1"/>
          </p:cNvSpPr>
          <p:nvPr>
            <p:ph type="pic" idx="1"/>
          </p:nvPr>
        </p:nvSpPr>
        <p:spPr>
          <a:xfrm>
            <a:off x="8382000" y="135466"/>
            <a:ext cx="4225636" cy="6587067"/>
          </a:xfrm>
        </p:spPr>
      </p:sp>
      <p:sp>
        <p:nvSpPr>
          <p:cNvPr id="4" name="TextBox 3">
            <a:extLst>
              <a:ext uri="{FF2B5EF4-FFF2-40B4-BE49-F238E27FC236}">
                <a16:creationId xmlns:a16="http://schemas.microsoft.com/office/drawing/2014/main" id="{737F61A3-CC40-8BD8-550E-44D20B272907}"/>
              </a:ext>
            </a:extLst>
          </p:cNvPr>
          <p:cNvSpPr txBox="1"/>
          <p:nvPr/>
        </p:nvSpPr>
        <p:spPr>
          <a:xfrm>
            <a:off x="1631142" y="198562"/>
            <a:ext cx="4718696" cy="523220"/>
          </a:xfrm>
          <a:prstGeom prst="rect">
            <a:avLst/>
          </a:prstGeom>
          <a:noFill/>
        </p:spPr>
        <p:txBody>
          <a:bodyPr wrap="square" rtlCol="0">
            <a:spAutoFit/>
          </a:bodyPr>
          <a:lstStyle/>
          <a:p>
            <a:r>
              <a:rPr lang="en-US" sz="2800" b="1" dirty="0">
                <a:latin typeface="+mj-lt"/>
              </a:rPr>
              <a:t>Hank Parkhurst Ignored</a:t>
            </a:r>
          </a:p>
        </p:txBody>
      </p:sp>
      <p:pic>
        <p:nvPicPr>
          <p:cNvPr id="1026" name="Picture 2" descr="Henry G. (Hank) Parkhurst. (1895-1954)">
            <a:extLst>
              <a:ext uri="{FF2B5EF4-FFF2-40B4-BE49-F238E27FC236}">
                <a16:creationId xmlns:a16="http://schemas.microsoft.com/office/drawing/2014/main" id="{A7283DB8-61E5-20EE-4149-439680A20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9688" y="1471893"/>
            <a:ext cx="3476625" cy="34766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7875CC3-2BEA-B24A-9572-8841EE678C0E}"/>
              </a:ext>
            </a:extLst>
          </p:cNvPr>
          <p:cNvSpPr txBox="1"/>
          <p:nvPr/>
        </p:nvSpPr>
        <p:spPr>
          <a:xfrm>
            <a:off x="663479" y="1922059"/>
            <a:ext cx="7517197" cy="4984826"/>
          </a:xfrm>
          <a:prstGeom prst="rect">
            <a:avLst/>
          </a:prstGeom>
          <a:noFill/>
        </p:spPr>
        <p:txBody>
          <a:bodyPr wrap="square" rtlCol="0">
            <a:spAutoFit/>
          </a:bodyPr>
          <a:lstStyle/>
          <a:p>
            <a:pPr marL="457200" indent="-457200">
              <a:lnSpc>
                <a:spcPct val="200000"/>
              </a:lnSpc>
              <a:buFont typeface="Arial" panose="020B0604020202020204" pitchFamily="34" charset="0"/>
              <a:buChar char="•"/>
            </a:pPr>
            <a:r>
              <a:rPr lang="en-US" sz="2800" b="1" dirty="0"/>
              <a:t>Hank went out only 6 months after the book was published…</a:t>
            </a:r>
          </a:p>
          <a:p>
            <a:pPr marL="457200" indent="-457200">
              <a:lnSpc>
                <a:spcPct val="200000"/>
              </a:lnSpc>
              <a:buFont typeface="Arial" panose="020B0604020202020204" pitchFamily="34" charset="0"/>
              <a:buChar char="•"/>
            </a:pPr>
            <a:r>
              <a:rPr lang="en-US" sz="2800" b="1" dirty="0"/>
              <a:t>Later, he accused Bill of dishonest practices…</a:t>
            </a:r>
          </a:p>
          <a:p>
            <a:pPr marL="457200" indent="-457200">
              <a:lnSpc>
                <a:spcPct val="200000"/>
              </a:lnSpc>
              <a:buFont typeface="Arial" panose="020B0604020202020204" pitchFamily="34" charset="0"/>
              <a:buChar char="•"/>
            </a:pPr>
            <a:r>
              <a:rPr lang="en-US" sz="2800" b="1" dirty="0"/>
              <a:t>Hank never achieved significant sobriety</a:t>
            </a:r>
          </a:p>
          <a:p>
            <a:pPr marL="457200" indent="-457200">
              <a:lnSpc>
                <a:spcPct val="200000"/>
              </a:lnSpc>
              <a:buFont typeface="Arial" panose="020B0604020202020204" pitchFamily="34" charset="0"/>
              <a:buChar char="•"/>
            </a:pPr>
            <a:r>
              <a:rPr lang="en-US" sz="2800" b="1" dirty="0"/>
              <a:t>Bill choose to ignore the inconvenient facts</a:t>
            </a:r>
          </a:p>
          <a:p>
            <a:pPr>
              <a:lnSpc>
                <a:spcPct val="150000"/>
              </a:lnSpc>
            </a:pPr>
            <a:endParaRPr lang="en-US" sz="2800" b="1" dirty="0"/>
          </a:p>
        </p:txBody>
      </p:sp>
    </p:spTree>
    <p:extLst>
      <p:ext uri="{BB962C8B-B14F-4D97-AF65-F5344CB8AC3E}">
        <p14:creationId xmlns:p14="http://schemas.microsoft.com/office/powerpoint/2010/main" val="366137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400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Effect transition="in" filter="fade">
                                      <p:cBhvr>
                                        <p:cTn id="16" dur="5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500"/>
                                        <p:tgtEl>
                                          <p:spTgt spid="7">
                                            <p:txEl>
                                              <p:pRg st="2" end="2"/>
                                            </p:txEl>
                                          </p:spTgt>
                                        </p:tgtEl>
                                      </p:cBhvr>
                                    </p:animEffect>
                                  </p:childTnLst>
                                </p:cTn>
                              </p:par>
                            </p:childTnLst>
                          </p:cTn>
                        </p:par>
                        <p:par>
                          <p:cTn id="22" fill="hold">
                            <p:stCondLst>
                              <p:cond delay="500"/>
                            </p:stCondLst>
                            <p:childTnLst>
                              <p:par>
                                <p:cTn id="23" presetID="10" presetClass="entr" presetSubtype="0" fill="hold" nodeType="afterEffect">
                                  <p:stCondLst>
                                    <p:cond delay="5000"/>
                                  </p:stCondLst>
                                  <p:childTnLst>
                                    <p:set>
                                      <p:cBhvr>
                                        <p:cTn id="24" dur="1" fill="hold">
                                          <p:stCondLst>
                                            <p:cond delay="0"/>
                                          </p:stCondLst>
                                        </p:cTn>
                                        <p:tgtEl>
                                          <p:spTgt spid="7">
                                            <p:txEl>
                                              <p:pRg st="3" end="3"/>
                                            </p:txEl>
                                          </p:spTgt>
                                        </p:tgtEl>
                                        <p:attrNameLst>
                                          <p:attrName>style.visibility</p:attrName>
                                        </p:attrNameLst>
                                      </p:cBhvr>
                                      <p:to>
                                        <p:strVal val="visible"/>
                                      </p:to>
                                    </p:set>
                                    <p:animEffect transition="in" filter="fade">
                                      <p:cBhvr>
                                        <p:cTn id="25"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24EF2-8299-2FC0-7401-4B2DFC0C811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95E7E72-53DD-881A-049D-DFBFCA565D4E}"/>
              </a:ext>
            </a:extLst>
          </p:cNvPr>
          <p:cNvSpPr>
            <a:spLocks noGrp="1"/>
          </p:cNvSpPr>
          <p:nvPr>
            <p:ph type="title"/>
          </p:nvPr>
        </p:nvSpPr>
        <p:spPr>
          <a:xfrm>
            <a:off x="2057400" y="685800"/>
            <a:ext cx="8619566" cy="914400"/>
          </a:xfrm>
        </p:spPr>
        <p:txBody>
          <a:bodyPr/>
          <a:lstStyle/>
          <a:p>
            <a:r>
              <a:rPr lang="en-US" sz="3200" dirty="0"/>
              <a:t>“Flying Blind” Period in Today’s Discussion</a:t>
            </a:r>
            <a:endParaRPr lang="en-US" dirty="0"/>
          </a:p>
        </p:txBody>
      </p:sp>
      <p:pic>
        <p:nvPicPr>
          <p:cNvPr id="3" name="Picture 2" descr="Empty calendar with pencil">
            <a:extLst>
              <a:ext uri="{FF2B5EF4-FFF2-40B4-BE49-F238E27FC236}">
                <a16:creationId xmlns:a16="http://schemas.microsoft.com/office/drawing/2014/main" id="{E1ED253E-BCFA-AF86-112C-45CA65254869}"/>
              </a:ext>
            </a:extLst>
          </p:cNvPr>
          <p:cNvPicPr>
            <a:picLocks noChangeAspect="1"/>
          </p:cNvPicPr>
          <p:nvPr/>
        </p:nvPicPr>
        <p:blipFill>
          <a:blip r:embed="rId3"/>
          <a:stretch>
            <a:fillRect/>
          </a:stretch>
        </p:blipFill>
        <p:spPr>
          <a:xfrm>
            <a:off x="1035425" y="2190584"/>
            <a:ext cx="9762565" cy="4277451"/>
          </a:xfrm>
          <a:prstGeom prst="rect">
            <a:avLst/>
          </a:prstGeom>
        </p:spPr>
      </p:pic>
      <p:sp>
        <p:nvSpPr>
          <p:cNvPr id="4" name="TextBox 3">
            <a:extLst>
              <a:ext uri="{FF2B5EF4-FFF2-40B4-BE49-F238E27FC236}">
                <a16:creationId xmlns:a16="http://schemas.microsoft.com/office/drawing/2014/main" id="{7B59375E-0E13-AF40-AE18-33A8F611AC0F}"/>
              </a:ext>
            </a:extLst>
          </p:cNvPr>
          <p:cNvSpPr txBox="1"/>
          <p:nvPr/>
        </p:nvSpPr>
        <p:spPr>
          <a:xfrm>
            <a:off x="2783542" y="3075057"/>
            <a:ext cx="7893424" cy="707886"/>
          </a:xfrm>
          <a:prstGeom prst="rect">
            <a:avLst/>
          </a:prstGeom>
          <a:noFill/>
        </p:spPr>
        <p:txBody>
          <a:bodyPr wrap="square" rtlCol="0">
            <a:spAutoFit/>
          </a:bodyPr>
          <a:lstStyle/>
          <a:p>
            <a:r>
              <a:rPr lang="en-US" sz="4000" b="1" dirty="0"/>
              <a:t>June 1935 through April 1939</a:t>
            </a:r>
          </a:p>
        </p:txBody>
      </p:sp>
    </p:spTree>
    <p:extLst>
      <p:ext uri="{BB962C8B-B14F-4D97-AF65-F5344CB8AC3E}">
        <p14:creationId xmlns:p14="http://schemas.microsoft.com/office/powerpoint/2010/main" val="940394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24EF2-8299-2FC0-7401-4B2DFC0C811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95E7E72-53DD-881A-049D-DFBFCA565D4E}"/>
              </a:ext>
            </a:extLst>
          </p:cNvPr>
          <p:cNvSpPr>
            <a:spLocks noGrp="1"/>
          </p:cNvSpPr>
          <p:nvPr>
            <p:ph type="title"/>
          </p:nvPr>
        </p:nvSpPr>
        <p:spPr>
          <a:xfrm>
            <a:off x="3617258" y="685800"/>
            <a:ext cx="3738283" cy="914400"/>
          </a:xfrm>
        </p:spPr>
        <p:txBody>
          <a:bodyPr/>
          <a:lstStyle/>
          <a:p>
            <a:r>
              <a:rPr lang="en-US" sz="3200" dirty="0"/>
              <a:t>“Flying Blind”</a:t>
            </a:r>
            <a:endParaRPr lang="en-US" dirty="0"/>
          </a:p>
        </p:txBody>
      </p:sp>
      <p:sp>
        <p:nvSpPr>
          <p:cNvPr id="2" name="TextBox 1">
            <a:extLst>
              <a:ext uri="{FF2B5EF4-FFF2-40B4-BE49-F238E27FC236}">
                <a16:creationId xmlns:a16="http://schemas.microsoft.com/office/drawing/2014/main" id="{05BB8D20-150B-7BA7-450A-EB411F672371}"/>
              </a:ext>
            </a:extLst>
          </p:cNvPr>
          <p:cNvSpPr txBox="1"/>
          <p:nvPr/>
        </p:nvSpPr>
        <p:spPr>
          <a:xfrm>
            <a:off x="1250576" y="2164977"/>
            <a:ext cx="9722224" cy="3970318"/>
          </a:xfrm>
          <a:prstGeom prst="rect">
            <a:avLst/>
          </a:prstGeom>
          <a:noFill/>
        </p:spPr>
        <p:txBody>
          <a:bodyPr wrap="square" rtlCol="0">
            <a:spAutoFit/>
          </a:bodyPr>
          <a:lstStyle/>
          <a:p>
            <a:r>
              <a:rPr lang="en-US" sz="2800" b="1" dirty="0"/>
              <a:t>During this period, Akron and NYC were participating in the Oxford Groups as their spiritual home, and using it as their means of recovery.</a:t>
            </a:r>
          </a:p>
          <a:p>
            <a:endParaRPr lang="en-US" sz="2800" b="1" dirty="0"/>
          </a:p>
          <a:p>
            <a:r>
              <a:rPr lang="en-US" sz="2800" b="1" dirty="0"/>
              <a:t>Dr. Bob had been attending prior to his recovery for over a year…</a:t>
            </a:r>
          </a:p>
          <a:p>
            <a:endParaRPr lang="en-US" sz="2800" b="1" dirty="0"/>
          </a:p>
          <a:p>
            <a:r>
              <a:rPr lang="en-US" sz="2800" b="1" dirty="0"/>
              <a:t>Bill and Lois too had been attending Oxford group meetings and went as far as meeting its key leaders and attending their “house parties”.</a:t>
            </a:r>
          </a:p>
        </p:txBody>
      </p:sp>
    </p:spTree>
    <p:extLst>
      <p:ext uri="{BB962C8B-B14F-4D97-AF65-F5344CB8AC3E}">
        <p14:creationId xmlns:p14="http://schemas.microsoft.com/office/powerpoint/2010/main" val="3132511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500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fade">
                                      <p:cBhvr>
                                        <p:cTn id="11" dur="500"/>
                                        <p:tgtEl>
                                          <p:spTgt spid="2">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fade">
                                      <p:cBhvr>
                                        <p:cTn id="16"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2632362" y="207818"/>
            <a:ext cx="9321061" cy="1080655"/>
          </a:xfrm>
        </p:spPr>
        <p:txBody>
          <a:bodyPr anchor="b"/>
          <a:lstStyle/>
          <a:p>
            <a:r>
              <a:rPr lang="en-US" dirty="0"/>
              <a:t>Akron/NYC Differences</a:t>
            </a:r>
          </a:p>
        </p:txBody>
      </p:sp>
      <p:sp>
        <p:nvSpPr>
          <p:cNvPr id="15" name="Text Placeholder 14">
            <a:extLst>
              <a:ext uri="{FF2B5EF4-FFF2-40B4-BE49-F238E27FC236}">
                <a16:creationId xmlns:a16="http://schemas.microsoft.com/office/drawing/2014/main" id="{C7846849-DC0A-EE3B-2E5E-D669EC1273D6}"/>
              </a:ext>
            </a:extLst>
          </p:cNvPr>
          <p:cNvSpPr>
            <a:spLocks noGrp="1"/>
          </p:cNvSpPr>
          <p:nvPr>
            <p:ph type="body" sz="quarter" idx="13"/>
          </p:nvPr>
        </p:nvSpPr>
        <p:spPr>
          <a:xfrm>
            <a:off x="2870939" y="1393529"/>
            <a:ext cx="9321061" cy="5256653"/>
          </a:xfrm>
        </p:spPr>
        <p:txBody>
          <a:bodyPr>
            <a:noAutofit/>
          </a:bodyPr>
          <a:lstStyle/>
          <a:p>
            <a:pPr marL="342900" indent="-342900" algn="l">
              <a:lnSpc>
                <a:spcPct val="150000"/>
              </a:lnSpc>
              <a:buFont typeface="Arial" panose="020B0604020202020204" pitchFamily="34" charset="0"/>
              <a:buChar char="•"/>
            </a:pPr>
            <a:r>
              <a:rPr lang="en-US" sz="2800" b="1" cap="none" dirty="0"/>
              <a:t>Akron was more successful in sobering up drunks</a:t>
            </a:r>
          </a:p>
          <a:p>
            <a:pPr marL="342900" indent="-342900" algn="l">
              <a:lnSpc>
                <a:spcPct val="150000"/>
              </a:lnSpc>
              <a:buFont typeface="Arial" panose="020B0604020202020204" pitchFamily="34" charset="0"/>
              <a:buChar char="•"/>
            </a:pPr>
            <a:r>
              <a:rPr lang="en-US" sz="2800" b="1" cap="none" dirty="0"/>
              <a:t>Akron was passionately Oxford Group oriented, and you had to “make a surrender” before going to a meeting…</a:t>
            </a:r>
          </a:p>
          <a:p>
            <a:pPr marL="342900" indent="-342900" algn="l">
              <a:lnSpc>
                <a:spcPct val="150000"/>
              </a:lnSpc>
              <a:buFont typeface="Arial" panose="020B0604020202020204" pitchFamily="34" charset="0"/>
              <a:buChar char="•"/>
            </a:pPr>
            <a:r>
              <a:rPr lang="en-US" sz="2800" b="1" cap="none" dirty="0"/>
              <a:t>NYC was much more liberal thinking and more open</a:t>
            </a:r>
          </a:p>
          <a:p>
            <a:pPr marL="342900" indent="-342900" algn="l">
              <a:lnSpc>
                <a:spcPct val="150000"/>
              </a:lnSpc>
              <a:buFont typeface="Arial" panose="020B0604020202020204" pitchFamily="34" charset="0"/>
              <a:buChar char="•"/>
            </a:pPr>
            <a:r>
              <a:rPr lang="en-US" sz="2800" b="1" cap="none" dirty="0"/>
              <a:t>The small NYC group included some atheist members…</a:t>
            </a:r>
          </a:p>
          <a:p>
            <a:pPr algn="l">
              <a:lnSpc>
                <a:spcPct val="150000"/>
              </a:lnSpc>
            </a:pPr>
            <a:r>
              <a:rPr lang="en-US" sz="2800" b="1" cap="none" dirty="0"/>
              <a:t> </a:t>
            </a:r>
            <a:r>
              <a:rPr lang="en-US" sz="2800" b="1" i="1" cap="none" dirty="0"/>
              <a:t>(Bill started “drunks only” meetings in mid 1936, </a:t>
            </a:r>
          </a:p>
          <a:p>
            <a:pPr algn="l">
              <a:lnSpc>
                <a:spcPct val="150000"/>
              </a:lnSpc>
            </a:pPr>
            <a:r>
              <a:rPr lang="en-US" sz="2800" b="1" i="1" cap="none" dirty="0"/>
              <a:t>        and fully left the Oxford Groups in mid 1937</a:t>
            </a:r>
            <a:r>
              <a:rPr lang="en-US" sz="2800" b="1" cap="none" dirty="0"/>
              <a:t>)…</a:t>
            </a:r>
          </a:p>
          <a:p>
            <a:pPr marL="342900" indent="-342900" algn="l">
              <a:lnSpc>
                <a:spcPct val="150000"/>
              </a:lnSpc>
              <a:buFont typeface="Arial" panose="020B0604020202020204" pitchFamily="34" charset="0"/>
              <a:buChar char="•"/>
            </a:pPr>
            <a:r>
              <a:rPr lang="en-US" sz="2800" b="1" cap="none" dirty="0"/>
              <a:t>Akron was suspicious of Bill and his ideas…</a:t>
            </a:r>
          </a:p>
        </p:txBody>
      </p:sp>
    </p:spTree>
    <p:extLst>
      <p:ext uri="{BB962C8B-B14F-4D97-AF65-F5344CB8AC3E}">
        <p14:creationId xmlns:p14="http://schemas.microsoft.com/office/powerpoint/2010/main" val="62883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300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par>
                          <p:cTn id="7" fill="hold">
                            <p:stCondLst>
                              <p:cond delay="3000"/>
                            </p:stCondLst>
                            <p:childTnLst>
                              <p:par>
                                <p:cTn id="8" presetID="1" presetClass="entr" presetSubtype="0" fill="hold" nodeType="afterEffect">
                                  <p:stCondLst>
                                    <p:cond delay="7000"/>
                                  </p:stCondLst>
                                  <p:childTnLst>
                                    <p:set>
                                      <p:cBhvr>
                                        <p:cTn id="9"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5">
                                            <p:txEl>
                                              <p:pRg st="2" end="2"/>
                                            </p:txEl>
                                          </p:spTgt>
                                        </p:tgtEl>
                                        <p:attrNameLst>
                                          <p:attrName>style.visibility</p:attrName>
                                        </p:attrNameLst>
                                      </p:cBhvr>
                                      <p:to>
                                        <p:strVal val="visible"/>
                                      </p:to>
                                    </p:set>
                                    <p:animEffect transition="in" filter="fade">
                                      <p:cBhvr>
                                        <p:cTn id="14" dur="500"/>
                                        <p:tgtEl>
                                          <p:spTgt spid="15">
                                            <p:txEl>
                                              <p:pRg st="2" end="2"/>
                                            </p:txEl>
                                          </p:spTgt>
                                        </p:tgtEl>
                                      </p:cBhvr>
                                    </p:animEffect>
                                  </p:childTnLst>
                                </p:cTn>
                              </p:par>
                            </p:childTnLst>
                          </p:cTn>
                        </p:par>
                        <p:par>
                          <p:cTn id="15" fill="hold">
                            <p:stCondLst>
                              <p:cond delay="500"/>
                            </p:stCondLst>
                            <p:childTnLst>
                              <p:par>
                                <p:cTn id="16" presetID="10" presetClass="entr" presetSubtype="0" fill="hold" nodeType="afterEffect">
                                  <p:stCondLst>
                                    <p:cond delay="5000"/>
                                  </p:stCondLst>
                                  <p:childTnLst>
                                    <p:set>
                                      <p:cBhvr>
                                        <p:cTn id="17" dur="1" fill="hold">
                                          <p:stCondLst>
                                            <p:cond delay="0"/>
                                          </p:stCondLst>
                                        </p:cTn>
                                        <p:tgtEl>
                                          <p:spTgt spid="15">
                                            <p:txEl>
                                              <p:pRg st="3" end="3"/>
                                            </p:txEl>
                                          </p:spTgt>
                                        </p:tgtEl>
                                        <p:attrNameLst>
                                          <p:attrName>style.visibility</p:attrName>
                                        </p:attrNameLst>
                                      </p:cBhvr>
                                      <p:to>
                                        <p:strVal val="visible"/>
                                      </p:to>
                                    </p:set>
                                    <p:animEffect transition="in" filter="fade">
                                      <p:cBhvr>
                                        <p:cTn id="18" dur="500"/>
                                        <p:tgtEl>
                                          <p:spTgt spid="1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animEffect transition="in" filter="fade">
                                      <p:cBhvr>
                                        <p:cTn id="23" dur="500"/>
                                        <p:tgtEl>
                                          <p:spTgt spid="15">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5">
                                            <p:txEl>
                                              <p:pRg st="5" end="5"/>
                                            </p:txEl>
                                          </p:spTgt>
                                        </p:tgtEl>
                                        <p:attrNameLst>
                                          <p:attrName>style.visibility</p:attrName>
                                        </p:attrNameLst>
                                      </p:cBhvr>
                                      <p:to>
                                        <p:strVal val="visible"/>
                                      </p:to>
                                    </p:set>
                                    <p:animEffect transition="in" filter="fade">
                                      <p:cBhvr>
                                        <p:cTn id="26" dur="500"/>
                                        <p:tgtEl>
                                          <p:spTgt spid="15">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5">
                                            <p:txEl>
                                              <p:pRg st="6" end="6"/>
                                            </p:txEl>
                                          </p:spTgt>
                                        </p:tgtEl>
                                        <p:attrNameLst>
                                          <p:attrName>style.visibility</p:attrName>
                                        </p:attrNameLst>
                                      </p:cBhvr>
                                      <p:to>
                                        <p:strVal val="visible"/>
                                      </p:to>
                                    </p:set>
                                    <p:animEffect transition="in" filter="fade">
                                      <p:cBhvr>
                                        <p:cTn id="31" dur="500"/>
                                        <p:tgtEl>
                                          <p:spTgt spid="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2632362" y="207818"/>
            <a:ext cx="9321061" cy="1080655"/>
          </a:xfrm>
        </p:spPr>
        <p:txBody>
          <a:bodyPr anchor="b"/>
          <a:lstStyle/>
          <a:p>
            <a:r>
              <a:rPr lang="en-US" dirty="0"/>
              <a:t>Bill’s Oxford Group Issues</a:t>
            </a:r>
          </a:p>
        </p:txBody>
      </p:sp>
      <p:sp>
        <p:nvSpPr>
          <p:cNvPr id="15" name="Text Placeholder 14">
            <a:extLst>
              <a:ext uri="{FF2B5EF4-FFF2-40B4-BE49-F238E27FC236}">
                <a16:creationId xmlns:a16="http://schemas.microsoft.com/office/drawing/2014/main" id="{C7846849-DC0A-EE3B-2E5E-D669EC1273D6}"/>
              </a:ext>
            </a:extLst>
          </p:cNvPr>
          <p:cNvSpPr>
            <a:spLocks noGrp="1"/>
          </p:cNvSpPr>
          <p:nvPr>
            <p:ph type="body" sz="quarter" idx="13"/>
          </p:nvPr>
        </p:nvSpPr>
        <p:spPr>
          <a:xfrm>
            <a:off x="2632362" y="1512795"/>
            <a:ext cx="8793140" cy="6219264"/>
          </a:xfrm>
        </p:spPr>
        <p:txBody>
          <a:bodyPr>
            <a:noAutofit/>
          </a:bodyPr>
          <a:lstStyle/>
          <a:p>
            <a:pPr marL="1028700" lvl="1" indent="-342900">
              <a:lnSpc>
                <a:spcPct val="150000"/>
              </a:lnSpc>
            </a:pPr>
            <a:r>
              <a:rPr lang="en-US" sz="2800" b="1" cap="none" dirty="0"/>
              <a:t>The Oxford Group’s “aggressive evangelism”…</a:t>
            </a:r>
          </a:p>
          <a:p>
            <a:pPr marL="1028700" lvl="1" indent="-342900">
              <a:lnSpc>
                <a:spcPct val="150000"/>
              </a:lnSpc>
            </a:pPr>
            <a:r>
              <a:rPr lang="en-US" sz="2800" b="1" dirty="0"/>
              <a:t>Excessive personal publicity or prominence…</a:t>
            </a:r>
          </a:p>
          <a:p>
            <a:pPr marL="1028700" lvl="1" indent="-342900">
              <a:lnSpc>
                <a:spcPct val="150000"/>
              </a:lnSpc>
            </a:pPr>
            <a:r>
              <a:rPr lang="en-US" sz="2800" b="1" cap="none" dirty="0"/>
              <a:t>Unacceptability of the word “Absolute”…</a:t>
            </a:r>
          </a:p>
          <a:p>
            <a:pPr marL="1028700" lvl="1" indent="-342900">
              <a:lnSpc>
                <a:spcPct val="150000"/>
              </a:lnSpc>
            </a:pPr>
            <a:r>
              <a:rPr lang="en-US" sz="2800" b="1" dirty="0"/>
              <a:t>The Oxford Group didn’t incorporate the medical side of alcoholism -- relating only to the religious need…</a:t>
            </a:r>
          </a:p>
          <a:p>
            <a:pPr marL="1028700" lvl="1" indent="-342900">
              <a:lnSpc>
                <a:spcPct val="150000"/>
              </a:lnSpc>
            </a:pPr>
            <a:r>
              <a:rPr lang="en-US" sz="2800" b="1" dirty="0"/>
              <a:t>The coercive nature of “guidance for others” and follow up “checking” to see if it was followed…</a:t>
            </a:r>
            <a:endParaRPr lang="en-US" sz="2800" b="1" cap="none" dirty="0"/>
          </a:p>
        </p:txBody>
      </p:sp>
    </p:spTree>
    <p:extLst>
      <p:ext uri="{BB962C8B-B14F-4D97-AF65-F5344CB8AC3E}">
        <p14:creationId xmlns:p14="http://schemas.microsoft.com/office/powerpoint/2010/main" val="330349459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animEffect transition="in" filter="fade">
                                      <p:cBhvr>
                                        <p:cTn id="11" dur="500"/>
                                        <p:tgtEl>
                                          <p:spTgt spid="1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5">
                                            <p:txEl>
                                              <p:pRg st="2" end="2"/>
                                            </p:txEl>
                                          </p:spTgt>
                                        </p:tgtEl>
                                        <p:attrNameLst>
                                          <p:attrName>style.visibility</p:attrName>
                                        </p:attrNameLst>
                                      </p:cBhvr>
                                      <p:to>
                                        <p:strVal val="visible"/>
                                      </p:to>
                                    </p:set>
                                    <p:animEffect transition="in" filter="fade">
                                      <p:cBhvr>
                                        <p:cTn id="16" dur="500"/>
                                        <p:tgtEl>
                                          <p:spTgt spid="1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
                                            <p:txEl>
                                              <p:pRg st="3" end="3"/>
                                            </p:txEl>
                                          </p:spTgt>
                                        </p:tgtEl>
                                        <p:attrNameLst>
                                          <p:attrName>style.visibility</p:attrName>
                                        </p:attrNameLst>
                                      </p:cBhvr>
                                      <p:to>
                                        <p:strVal val="visible"/>
                                      </p:to>
                                    </p:set>
                                    <p:animEffect transition="in" filter="fade">
                                      <p:cBhvr>
                                        <p:cTn id="21" dur="500"/>
                                        <p:tgtEl>
                                          <p:spTgt spid="15">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5">
                                            <p:txEl>
                                              <p:pRg st="4" end="4"/>
                                            </p:txEl>
                                          </p:spTgt>
                                        </p:tgtEl>
                                        <p:attrNameLst>
                                          <p:attrName>style.visibility</p:attrName>
                                        </p:attrNameLst>
                                      </p:cBhvr>
                                      <p:to>
                                        <p:strVal val="visible"/>
                                      </p:to>
                                    </p:set>
                                    <p:animEffect transition="in" filter="fade">
                                      <p:cBhvr>
                                        <p:cTn id="26"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158" y="1842006"/>
            <a:ext cx="5163703" cy="3046988"/>
          </a:xfrm>
          <a:prstGeom prst="rect">
            <a:avLst/>
          </a:prstGeom>
          <a:noFill/>
        </p:spPr>
        <p:txBody>
          <a:bodyPr wrap="square" rtlCol="0">
            <a:spAutoFit/>
          </a:bodyPr>
          <a:lstStyle/>
          <a:p>
            <a:pPr algn="ctr"/>
            <a:r>
              <a:rPr lang="en-US" sz="9600" b="1" dirty="0"/>
              <a:t>Please be </a:t>
            </a:r>
          </a:p>
          <a:p>
            <a:pPr algn="ctr"/>
            <a:r>
              <a:rPr lang="en-US" sz="9600" b="1" dirty="0"/>
              <a:t>seated</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5974" y="802983"/>
            <a:ext cx="6298772" cy="5406446"/>
          </a:xfrm>
          <a:prstGeom prst="rect">
            <a:avLst/>
          </a:prstGeom>
        </p:spPr>
      </p:pic>
    </p:spTree>
    <p:extLst>
      <p:ext uri="{BB962C8B-B14F-4D97-AF65-F5344CB8AC3E}">
        <p14:creationId xmlns:p14="http://schemas.microsoft.com/office/powerpoint/2010/main" val="22533833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2632362" y="207818"/>
            <a:ext cx="9321061" cy="1080655"/>
          </a:xfrm>
        </p:spPr>
        <p:txBody>
          <a:bodyPr anchor="b"/>
          <a:lstStyle/>
          <a:p>
            <a:r>
              <a:rPr lang="en-US" dirty="0"/>
              <a:t>Bill’s Great Design</a:t>
            </a:r>
          </a:p>
        </p:txBody>
      </p:sp>
      <p:sp>
        <p:nvSpPr>
          <p:cNvPr id="15" name="Text Placeholder 14">
            <a:extLst>
              <a:ext uri="{FF2B5EF4-FFF2-40B4-BE49-F238E27FC236}">
                <a16:creationId xmlns:a16="http://schemas.microsoft.com/office/drawing/2014/main" id="{C7846849-DC0A-EE3B-2E5E-D669EC1273D6}"/>
              </a:ext>
            </a:extLst>
          </p:cNvPr>
          <p:cNvSpPr>
            <a:spLocks noGrp="1"/>
          </p:cNvSpPr>
          <p:nvPr>
            <p:ph type="body" sz="quarter" idx="13"/>
          </p:nvPr>
        </p:nvSpPr>
        <p:spPr>
          <a:xfrm>
            <a:off x="1561513" y="1512795"/>
            <a:ext cx="10391909" cy="3516406"/>
          </a:xfrm>
        </p:spPr>
        <p:txBody>
          <a:bodyPr>
            <a:noAutofit/>
          </a:bodyPr>
          <a:lstStyle/>
          <a:p>
            <a:pPr marL="1028700" lvl="1" indent="-342900">
              <a:lnSpc>
                <a:spcPct val="150000"/>
              </a:lnSpc>
            </a:pPr>
            <a:r>
              <a:rPr lang="en-US" sz="3200" b="1" cap="none" dirty="0"/>
              <a:t>He wanted to spread recovery everywhere</a:t>
            </a:r>
          </a:p>
          <a:p>
            <a:pPr marL="1485900" lvl="2" indent="-342900">
              <a:lnSpc>
                <a:spcPct val="150000"/>
              </a:lnSpc>
            </a:pPr>
            <a:r>
              <a:rPr lang="en-US" sz="3200" b="1" dirty="0"/>
              <a:t>He wanted a “sales staff” –  “Missionaries”</a:t>
            </a:r>
          </a:p>
          <a:p>
            <a:pPr marL="1485900" lvl="2" indent="-342900">
              <a:lnSpc>
                <a:spcPct val="150000"/>
              </a:lnSpc>
            </a:pPr>
            <a:r>
              <a:rPr lang="en-US" sz="3200" b="1" cap="none" dirty="0"/>
              <a:t>He wanted hospitals for detox -- $$$ Funding</a:t>
            </a:r>
          </a:p>
          <a:p>
            <a:pPr marL="1485900" lvl="2" indent="-342900">
              <a:lnSpc>
                <a:spcPct val="150000"/>
              </a:lnSpc>
            </a:pPr>
            <a:r>
              <a:rPr lang="en-US" sz="3200" b="1" dirty="0"/>
              <a:t>He wanted a book to describe the program</a:t>
            </a:r>
            <a:endParaRPr lang="en-US" sz="3200" b="1" cap="none" dirty="0"/>
          </a:p>
          <a:p>
            <a:pPr marL="1485900" lvl="2" indent="-342900">
              <a:lnSpc>
                <a:spcPct val="150000"/>
              </a:lnSpc>
            </a:pPr>
            <a:endParaRPr lang="en-US" sz="3200" b="1" cap="none" dirty="0"/>
          </a:p>
        </p:txBody>
      </p:sp>
      <p:sp>
        <p:nvSpPr>
          <p:cNvPr id="2" name="TextBox 1">
            <a:extLst>
              <a:ext uri="{FF2B5EF4-FFF2-40B4-BE49-F238E27FC236}">
                <a16:creationId xmlns:a16="http://schemas.microsoft.com/office/drawing/2014/main" id="{2153CD9F-1F0C-E55F-FE25-03EA73E1B515}"/>
              </a:ext>
            </a:extLst>
          </p:cNvPr>
          <p:cNvSpPr txBox="1"/>
          <p:nvPr/>
        </p:nvSpPr>
        <p:spPr>
          <a:xfrm>
            <a:off x="2057400" y="5052817"/>
            <a:ext cx="8982636" cy="1077218"/>
          </a:xfrm>
          <a:prstGeom prst="rect">
            <a:avLst/>
          </a:prstGeom>
          <a:noFill/>
        </p:spPr>
        <p:txBody>
          <a:bodyPr wrap="square" rtlCol="0">
            <a:spAutoFit/>
          </a:bodyPr>
          <a:lstStyle/>
          <a:p>
            <a:r>
              <a:rPr lang="en-US" sz="3200" b="1" dirty="0"/>
              <a:t>Bill wanted to organize recovery as a new organization       	independent of the Oxford Groups </a:t>
            </a:r>
          </a:p>
        </p:txBody>
      </p:sp>
    </p:spTree>
    <p:extLst>
      <p:ext uri="{BB962C8B-B14F-4D97-AF65-F5344CB8AC3E}">
        <p14:creationId xmlns:p14="http://schemas.microsoft.com/office/powerpoint/2010/main" val="109920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7000"/>
                                  </p:stCondLst>
                                  <p:childTnLst>
                                    <p:set>
                                      <p:cBhvr>
                                        <p:cTn id="10" dur="1" fill="hold">
                                          <p:stCondLst>
                                            <p:cond delay="0"/>
                                          </p:stCondLst>
                                        </p:cTn>
                                        <p:tgtEl>
                                          <p:spTgt spid="15">
                                            <p:txEl>
                                              <p:pRg st="1" end="1"/>
                                            </p:txEl>
                                          </p:spTgt>
                                        </p:tgtEl>
                                        <p:attrNameLst>
                                          <p:attrName>style.visibility</p:attrName>
                                        </p:attrNameLst>
                                      </p:cBhvr>
                                      <p:to>
                                        <p:strVal val="visible"/>
                                      </p:to>
                                    </p:set>
                                    <p:animEffect transition="in" filter="fade">
                                      <p:cBhvr>
                                        <p:cTn id="11" dur="500"/>
                                        <p:tgtEl>
                                          <p:spTgt spid="15">
                                            <p:txEl>
                                              <p:pRg st="1" end="1"/>
                                            </p:txEl>
                                          </p:spTgt>
                                        </p:tgtEl>
                                      </p:cBhvr>
                                    </p:animEffect>
                                  </p:childTnLst>
                                </p:cTn>
                              </p:par>
                            </p:childTnLst>
                          </p:cTn>
                        </p:par>
                        <p:par>
                          <p:cTn id="12" fill="hold">
                            <p:stCondLst>
                              <p:cond delay="11000"/>
                            </p:stCondLst>
                            <p:childTnLst>
                              <p:par>
                                <p:cTn id="13" presetID="10" presetClass="entr" presetSubtype="0" fill="hold" nodeType="afterEffect">
                                  <p:stCondLst>
                                    <p:cond delay="7000"/>
                                  </p:stCondLst>
                                  <p:childTnLst>
                                    <p:set>
                                      <p:cBhvr>
                                        <p:cTn id="14" dur="1" fill="hold">
                                          <p:stCondLst>
                                            <p:cond delay="0"/>
                                          </p:stCondLst>
                                        </p:cTn>
                                        <p:tgtEl>
                                          <p:spTgt spid="15">
                                            <p:txEl>
                                              <p:pRg st="2" end="2"/>
                                            </p:txEl>
                                          </p:spTgt>
                                        </p:tgtEl>
                                        <p:attrNameLst>
                                          <p:attrName>style.visibility</p:attrName>
                                        </p:attrNameLst>
                                      </p:cBhvr>
                                      <p:to>
                                        <p:strVal val="visible"/>
                                      </p:to>
                                    </p:set>
                                    <p:animEffect transition="in" filter="fade">
                                      <p:cBhvr>
                                        <p:cTn id="15" dur="500"/>
                                        <p:tgtEl>
                                          <p:spTgt spid="15">
                                            <p:txEl>
                                              <p:pRg st="2" end="2"/>
                                            </p:txEl>
                                          </p:spTgt>
                                        </p:tgtEl>
                                      </p:cBhvr>
                                    </p:animEffect>
                                  </p:childTnLst>
                                </p:cTn>
                              </p:par>
                            </p:childTnLst>
                          </p:cTn>
                        </p:par>
                        <p:par>
                          <p:cTn id="16" fill="hold">
                            <p:stCondLst>
                              <p:cond delay="18500"/>
                            </p:stCondLst>
                            <p:childTnLst>
                              <p:par>
                                <p:cTn id="17" presetID="10" presetClass="entr" presetSubtype="0" fill="hold" nodeType="afterEffect">
                                  <p:stCondLst>
                                    <p:cond delay="10000"/>
                                  </p:stCondLst>
                                  <p:childTnLst>
                                    <p:set>
                                      <p:cBhvr>
                                        <p:cTn id="18" dur="1" fill="hold">
                                          <p:stCondLst>
                                            <p:cond delay="0"/>
                                          </p:stCondLst>
                                        </p:cTn>
                                        <p:tgtEl>
                                          <p:spTgt spid="15">
                                            <p:txEl>
                                              <p:pRg st="3" end="3"/>
                                            </p:txEl>
                                          </p:spTgt>
                                        </p:tgtEl>
                                        <p:attrNameLst>
                                          <p:attrName>style.visibility</p:attrName>
                                        </p:attrNameLst>
                                      </p:cBhvr>
                                      <p:to>
                                        <p:strVal val="visible"/>
                                      </p:to>
                                    </p:set>
                                    <p:animEffect transition="in" filter="fade">
                                      <p:cBhvr>
                                        <p:cTn id="19" dur="500"/>
                                        <p:tgtEl>
                                          <p:spTgt spid="15">
                                            <p:txEl>
                                              <p:pRg st="3" end="3"/>
                                            </p:txEl>
                                          </p:spTgt>
                                        </p:tgtEl>
                                      </p:cBhvr>
                                    </p:animEffect>
                                  </p:childTnLst>
                                </p:cTn>
                              </p:par>
                            </p:childTnLst>
                          </p:cTn>
                        </p:par>
                        <p:par>
                          <p:cTn id="20" fill="hold">
                            <p:stCondLst>
                              <p:cond delay="29000"/>
                            </p:stCondLst>
                            <p:childTnLst>
                              <p:par>
                                <p:cTn id="21" presetID="42" presetClass="entr" presetSubtype="0" fill="hold" nodeType="afterEffect">
                                  <p:stCondLst>
                                    <p:cond delay="500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fade">
                                      <p:cBhvr>
                                        <p:cTn id="23" dur="1000"/>
                                        <p:tgtEl>
                                          <p:spTgt spid="2">
                                            <p:txEl>
                                              <p:pRg st="0" end="0"/>
                                            </p:txEl>
                                          </p:spTgt>
                                        </p:tgtEl>
                                      </p:cBhvr>
                                    </p:animEffect>
                                    <p:anim calcmode="lin" valueType="num">
                                      <p:cBhvr>
                                        <p:cTn id="24"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04F1-8E94-7D3D-71E2-A1A4B7CBCB4A}"/>
              </a:ext>
            </a:extLst>
          </p:cNvPr>
          <p:cNvSpPr>
            <a:spLocks noGrp="1"/>
          </p:cNvSpPr>
          <p:nvPr>
            <p:ph type="title"/>
          </p:nvPr>
        </p:nvSpPr>
        <p:spPr/>
        <p:txBody>
          <a:bodyPr/>
          <a:lstStyle/>
          <a:p>
            <a:r>
              <a:rPr lang="en-US" sz="3200" dirty="0"/>
              <a:t>Bill’s trip to Akron in 1937 and the “VOTE”</a:t>
            </a:r>
            <a:endParaRPr lang="en-US" dirty="0"/>
          </a:p>
        </p:txBody>
      </p:sp>
      <p:sp>
        <p:nvSpPr>
          <p:cNvPr id="14" name="Content Placeholder 13">
            <a:extLst>
              <a:ext uri="{FF2B5EF4-FFF2-40B4-BE49-F238E27FC236}">
                <a16:creationId xmlns:a16="http://schemas.microsoft.com/office/drawing/2014/main" id="{F4A3718F-D67C-255A-4B64-BA379609FCD0}"/>
              </a:ext>
            </a:extLst>
          </p:cNvPr>
          <p:cNvSpPr>
            <a:spLocks noGrp="1"/>
          </p:cNvSpPr>
          <p:nvPr>
            <p:ph sz="quarter" idx="11"/>
          </p:nvPr>
        </p:nvSpPr>
        <p:spPr>
          <a:xfrm>
            <a:off x="914400" y="2039112"/>
            <a:ext cx="10360152" cy="3877055"/>
          </a:xfrm>
        </p:spPr>
        <p:txBody>
          <a:bodyPr>
            <a:normAutofit/>
          </a:bodyPr>
          <a:lstStyle/>
          <a:p>
            <a:pPr marL="342900" indent="-342900">
              <a:lnSpc>
                <a:spcPct val="150000"/>
              </a:lnSpc>
              <a:buFont typeface="Arial" panose="020B0604020202020204" pitchFamily="34" charset="0"/>
              <a:buChar char="•"/>
            </a:pPr>
            <a:r>
              <a:rPr lang="en-US" sz="2800" b="1" dirty="0"/>
              <a:t>Bill wanted to organize outside of the Oxford Groups</a:t>
            </a:r>
          </a:p>
          <a:p>
            <a:pPr marL="342900" indent="-342900">
              <a:lnSpc>
                <a:spcPct val="150000"/>
              </a:lnSpc>
              <a:buFont typeface="Arial" panose="020B0604020202020204" pitchFamily="34" charset="0"/>
              <a:buChar char="•"/>
            </a:pPr>
            <a:r>
              <a:rPr lang="en-US" sz="2800" b="1" dirty="0"/>
              <a:t>Bill wanted to carry the message outside of Akron and NYC</a:t>
            </a:r>
          </a:p>
          <a:p>
            <a:pPr marL="342900" indent="-342900">
              <a:lnSpc>
                <a:spcPct val="150000"/>
              </a:lnSpc>
              <a:buFont typeface="Arial" panose="020B0604020202020204" pitchFamily="34" charset="0"/>
              <a:buChar char="•"/>
            </a:pPr>
            <a:r>
              <a:rPr lang="en-US" sz="2800" b="1" dirty="0"/>
              <a:t>In discussions with Hank Parkhurst, he had formulated a plan</a:t>
            </a:r>
          </a:p>
          <a:p>
            <a:pPr marL="342900" indent="-342900">
              <a:lnSpc>
                <a:spcPct val="150000"/>
              </a:lnSpc>
              <a:buFont typeface="Arial" panose="020B0604020202020204" pitchFamily="34" charset="0"/>
              <a:buChar char="•"/>
            </a:pPr>
            <a:r>
              <a:rPr lang="en-US" sz="2800" b="1" dirty="0"/>
              <a:t>On his October 1937 visit to Akron, Bill pushed these ideas to Dr. Bob and the result was what is now called the first “Group Conscious”…</a:t>
            </a:r>
          </a:p>
          <a:p>
            <a:endParaRPr lang="en-US" dirty="0"/>
          </a:p>
        </p:txBody>
      </p:sp>
    </p:spTree>
    <p:extLst>
      <p:ext uri="{BB962C8B-B14F-4D97-AF65-F5344CB8AC3E}">
        <p14:creationId xmlns:p14="http://schemas.microsoft.com/office/powerpoint/2010/main" val="3907406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par>
                          <p:cTn id="7" fill="hold">
                            <p:stCondLst>
                              <p:cond delay="7000"/>
                            </p:stCondLst>
                            <p:childTnLst>
                              <p:par>
                                <p:cTn id="8" presetID="10" presetClass="entr" presetSubtype="0" fill="hold" nodeType="afterEffect">
                                  <p:stCondLst>
                                    <p:cond delay="500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childTnLst>
                          </p:cTn>
                        </p:par>
                        <p:par>
                          <p:cTn id="11" fill="hold">
                            <p:stCondLst>
                              <p:cond delay="12500"/>
                            </p:stCondLst>
                            <p:childTnLst>
                              <p:par>
                                <p:cTn id="12" presetID="10" presetClass="entr" presetSubtype="0" fill="hold" nodeType="afterEffect">
                                  <p:stCondLst>
                                    <p:cond delay="3000"/>
                                  </p:stCondLst>
                                  <p:childTnLst>
                                    <p:set>
                                      <p:cBhvr>
                                        <p:cTn id="13" dur="1" fill="hold">
                                          <p:stCondLst>
                                            <p:cond delay="0"/>
                                          </p:stCondLst>
                                        </p:cTn>
                                        <p:tgtEl>
                                          <p:spTgt spid="14">
                                            <p:txEl>
                                              <p:pRg st="2" end="2"/>
                                            </p:txEl>
                                          </p:spTgt>
                                        </p:tgtEl>
                                        <p:attrNameLst>
                                          <p:attrName>style.visibility</p:attrName>
                                        </p:attrNameLst>
                                      </p:cBhvr>
                                      <p:to>
                                        <p:strVal val="visible"/>
                                      </p:to>
                                    </p:set>
                                    <p:animEffect transition="in" filter="fade">
                                      <p:cBhvr>
                                        <p:cTn id="14" dur="500"/>
                                        <p:tgtEl>
                                          <p:spTgt spid="14">
                                            <p:txEl>
                                              <p:pRg st="2" end="2"/>
                                            </p:txEl>
                                          </p:spTgt>
                                        </p:tgtEl>
                                      </p:cBhvr>
                                    </p:animEffect>
                                  </p:childTnLst>
                                </p:cTn>
                              </p:par>
                            </p:childTnLst>
                          </p:cTn>
                        </p:par>
                        <p:par>
                          <p:cTn id="15" fill="hold">
                            <p:stCondLst>
                              <p:cond delay="16000"/>
                            </p:stCondLst>
                            <p:childTnLst>
                              <p:par>
                                <p:cTn id="16" presetID="10" presetClass="entr" presetSubtype="0" fill="hold" nodeType="afterEffect">
                                  <p:stCondLst>
                                    <p:cond delay="5000"/>
                                  </p:stCondLst>
                                  <p:childTnLst>
                                    <p:set>
                                      <p:cBhvr>
                                        <p:cTn id="17" dur="1" fill="hold">
                                          <p:stCondLst>
                                            <p:cond delay="0"/>
                                          </p:stCondLst>
                                        </p:cTn>
                                        <p:tgtEl>
                                          <p:spTgt spid="14">
                                            <p:txEl>
                                              <p:pRg st="3" end="3"/>
                                            </p:txEl>
                                          </p:spTgt>
                                        </p:tgtEl>
                                        <p:attrNameLst>
                                          <p:attrName>style.visibility</p:attrName>
                                        </p:attrNameLst>
                                      </p:cBhvr>
                                      <p:to>
                                        <p:strVal val="visible"/>
                                      </p:to>
                                    </p:set>
                                    <p:animEffect transition="in" filter="fade">
                                      <p:cBhvr>
                                        <p:cTn id="18"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04F1-8E94-7D3D-71E2-A1A4B7CBCB4A}"/>
              </a:ext>
            </a:extLst>
          </p:cNvPr>
          <p:cNvSpPr>
            <a:spLocks noGrp="1"/>
          </p:cNvSpPr>
          <p:nvPr>
            <p:ph type="title"/>
          </p:nvPr>
        </p:nvSpPr>
        <p:spPr>
          <a:xfrm>
            <a:off x="1896035" y="941833"/>
            <a:ext cx="6051177" cy="914400"/>
          </a:xfrm>
        </p:spPr>
        <p:txBody>
          <a:bodyPr/>
          <a:lstStyle/>
          <a:p>
            <a:r>
              <a:rPr lang="en-US" sz="3200" dirty="0"/>
              <a:t>The infamous Akron “VOTE”</a:t>
            </a:r>
            <a:endParaRPr lang="en-US" dirty="0"/>
          </a:p>
        </p:txBody>
      </p:sp>
      <p:sp>
        <p:nvSpPr>
          <p:cNvPr id="14" name="Content Placeholder 13">
            <a:extLst>
              <a:ext uri="{FF2B5EF4-FFF2-40B4-BE49-F238E27FC236}">
                <a16:creationId xmlns:a16="http://schemas.microsoft.com/office/drawing/2014/main" id="{F4A3718F-D67C-255A-4B64-BA379609FCD0}"/>
              </a:ext>
            </a:extLst>
          </p:cNvPr>
          <p:cNvSpPr>
            <a:spLocks noGrp="1"/>
          </p:cNvSpPr>
          <p:nvPr>
            <p:ph sz="quarter" idx="11"/>
          </p:nvPr>
        </p:nvSpPr>
        <p:spPr>
          <a:xfrm>
            <a:off x="914400" y="2039112"/>
            <a:ext cx="10360152" cy="3877055"/>
          </a:xfrm>
        </p:spPr>
        <p:txBody>
          <a:bodyPr/>
          <a:lstStyle/>
          <a:p>
            <a:pPr marL="342900" indent="-342900">
              <a:lnSpc>
                <a:spcPct val="150000"/>
              </a:lnSpc>
              <a:buFont typeface="Arial" panose="020B0604020202020204" pitchFamily="34" charset="0"/>
              <a:buChar char="•"/>
            </a:pPr>
            <a:r>
              <a:rPr lang="en-US" sz="2800" b="1" dirty="0"/>
              <a:t>Bill says that there were 18 people in attendance</a:t>
            </a:r>
          </a:p>
          <a:p>
            <a:pPr marL="342900" indent="-342900">
              <a:lnSpc>
                <a:spcPct val="150000"/>
              </a:lnSpc>
              <a:buFont typeface="Arial" panose="020B0604020202020204" pitchFamily="34" charset="0"/>
              <a:buChar char="•"/>
            </a:pPr>
            <a:r>
              <a:rPr lang="en-US" sz="2800" b="1" dirty="0"/>
              <a:t>The final vote was reported to be 10-8 in favor of Bill’s plans…</a:t>
            </a:r>
          </a:p>
          <a:p>
            <a:endParaRPr lang="en-US" dirty="0"/>
          </a:p>
        </p:txBody>
      </p:sp>
    </p:spTree>
    <p:extLst>
      <p:ext uri="{BB962C8B-B14F-4D97-AF65-F5344CB8AC3E}">
        <p14:creationId xmlns:p14="http://schemas.microsoft.com/office/powerpoint/2010/main" val="942729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par>
                          <p:cTn id="7" fill="hold">
                            <p:stCondLst>
                              <p:cond delay="5000"/>
                            </p:stCondLst>
                            <p:childTnLst>
                              <p:par>
                                <p:cTn id="8" presetID="1" presetClass="entr" presetSubtype="0" fill="hold" nodeType="afterEffect">
                                  <p:stCondLst>
                                    <p:cond delay="5000"/>
                                  </p:stCondLst>
                                  <p:childTnLst>
                                    <p:set>
                                      <p:cBhvr>
                                        <p:cTn id="9"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246909" y="290946"/>
            <a:ext cx="7534656" cy="914400"/>
          </a:xfrm>
        </p:spPr>
        <p:txBody>
          <a:bodyPr/>
          <a:lstStyle/>
          <a:p>
            <a:r>
              <a:rPr lang="en-US" sz="3200" b="1" dirty="0"/>
              <a:t>The Akron Vote</a:t>
            </a:r>
            <a:endParaRPr lang="en-US" b="1" dirty="0"/>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935182" y="1683375"/>
            <a:ext cx="10321635" cy="4883679"/>
          </a:xfrm>
        </p:spPr>
        <p:txBody>
          <a:bodyPr>
            <a:normAutofit/>
          </a:bodyPr>
          <a:lstStyle/>
          <a:p>
            <a:pPr>
              <a:lnSpc>
                <a:spcPct val="200000"/>
              </a:lnSpc>
            </a:pPr>
            <a:r>
              <a:rPr lang="en-US" sz="2800" b="1" dirty="0"/>
              <a:t>What Bill never told us about the vote</a:t>
            </a:r>
          </a:p>
          <a:p>
            <a:pPr>
              <a:lnSpc>
                <a:spcPct val="200000"/>
              </a:lnSpc>
            </a:pPr>
            <a:r>
              <a:rPr lang="en-US" sz="2800" b="1" dirty="0"/>
              <a:t>There were 4 NYC members present plus 3 wives…</a:t>
            </a:r>
          </a:p>
          <a:p>
            <a:pPr>
              <a:lnSpc>
                <a:spcPct val="200000"/>
              </a:lnSpc>
            </a:pPr>
            <a:r>
              <a:rPr lang="en-US" sz="2800" b="1" dirty="0"/>
              <a:t>We’ll never know where they fit into the count…</a:t>
            </a:r>
          </a:p>
          <a:p>
            <a:endParaRPr lang="en-US" dirty="0"/>
          </a:p>
        </p:txBody>
      </p:sp>
    </p:spTree>
    <p:extLst>
      <p:ext uri="{BB962C8B-B14F-4D97-AF65-F5344CB8AC3E}">
        <p14:creationId xmlns:p14="http://schemas.microsoft.com/office/powerpoint/2010/main" val="810369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300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1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1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100"/>
                            </p:stCondLst>
                            <p:childTnLst>
                              <p:par>
                                <p:cTn id="10" presetID="2" presetClass="entr" presetSubtype="4" fill="hold" nodeType="afterEffect">
                                  <p:stCondLst>
                                    <p:cond delay="5000"/>
                                  </p:stCondLst>
                                  <p:childTnLst>
                                    <p:set>
                                      <p:cBhvr>
                                        <p:cTn id="11" dur="1" fill="hold">
                                          <p:stCondLst>
                                            <p:cond delay="0"/>
                                          </p:stCondLst>
                                        </p:cTn>
                                        <p:tgtEl>
                                          <p:spTgt spid="8">
                                            <p:txEl>
                                              <p:pRg st="1" end="1"/>
                                            </p:txEl>
                                          </p:spTgt>
                                        </p:tgtEl>
                                        <p:attrNameLst>
                                          <p:attrName>style.visibility</p:attrName>
                                        </p:attrNameLst>
                                      </p:cBhvr>
                                      <p:to>
                                        <p:strVal val="visible"/>
                                      </p:to>
                                    </p:set>
                                    <p:anim calcmode="lin" valueType="num">
                                      <p:cBhvr additive="base">
                                        <p:cTn id="12"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 calcmode="lin" valueType="num">
                                      <p:cBhvr additive="base">
                                        <p:cTn id="18"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246909" y="290946"/>
            <a:ext cx="7534656" cy="914400"/>
          </a:xfrm>
        </p:spPr>
        <p:txBody>
          <a:bodyPr/>
          <a:lstStyle/>
          <a:p>
            <a:r>
              <a:rPr lang="en-US" sz="3200" b="1" dirty="0"/>
              <a:t>Akron Group’s opinion</a:t>
            </a:r>
            <a:endParaRPr lang="en-US" b="1" dirty="0"/>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935182" y="1683375"/>
            <a:ext cx="10321635" cy="4883679"/>
          </a:xfrm>
        </p:spPr>
        <p:txBody>
          <a:bodyPr>
            <a:normAutofit/>
          </a:bodyPr>
          <a:lstStyle/>
          <a:p>
            <a:r>
              <a:rPr lang="en-US" sz="2800" b="1" dirty="0"/>
              <a:t>The Akron group responds</a:t>
            </a:r>
          </a:p>
          <a:p>
            <a:pPr lvl="2"/>
            <a:r>
              <a:rPr lang="en-US" sz="2600" b="1" dirty="0"/>
              <a:t>They argued mightily</a:t>
            </a:r>
          </a:p>
          <a:p>
            <a:pPr lvl="2"/>
            <a:r>
              <a:rPr lang="en-US" sz="2800" b="1" dirty="0"/>
              <a:t>Don’t bring $$$ into the group</a:t>
            </a:r>
          </a:p>
          <a:p>
            <a:pPr lvl="2"/>
            <a:r>
              <a:rPr lang="en-US" sz="2800" b="1" dirty="0"/>
              <a:t>The hospitals are a racket  We’ll be accused -- $$</a:t>
            </a:r>
          </a:p>
          <a:p>
            <a:pPr lvl="2"/>
            <a:r>
              <a:rPr lang="en-US" sz="2800" b="1" dirty="0"/>
              <a:t>Jesus didn’t need pamphlets or a book…</a:t>
            </a:r>
          </a:p>
          <a:p>
            <a:pPr lvl="2"/>
            <a:endParaRPr lang="en-US" sz="2800" b="1" dirty="0"/>
          </a:p>
          <a:p>
            <a:pPr lvl="1"/>
            <a:r>
              <a:rPr lang="en-US" sz="2800" b="1" dirty="0"/>
              <a:t>But reportedly, Dr. Bob liked the idea of a book…</a:t>
            </a:r>
          </a:p>
          <a:p>
            <a:pPr lvl="1"/>
            <a:endParaRPr lang="en-US" sz="2800" b="1" dirty="0"/>
          </a:p>
          <a:p>
            <a:pPr lvl="1"/>
            <a:r>
              <a:rPr lang="en-US" sz="2800" b="1" dirty="0"/>
              <a:t>The Akron members basically said, “Go back to NYC and have at it.”</a:t>
            </a:r>
          </a:p>
          <a:p>
            <a:endParaRPr lang="en-US" dirty="0"/>
          </a:p>
        </p:txBody>
      </p:sp>
    </p:spTree>
    <p:extLst>
      <p:ext uri="{BB962C8B-B14F-4D97-AF65-F5344CB8AC3E}">
        <p14:creationId xmlns:p14="http://schemas.microsoft.com/office/powerpoint/2010/main" val="304680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200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circle(in)">
                                      <p:cBhvr>
                                        <p:cTn id="7" dur="2000"/>
                                        <p:tgtEl>
                                          <p:spTgt spid="8">
                                            <p:txEl>
                                              <p:pRg st="0" end="0"/>
                                            </p:txEl>
                                          </p:spTgt>
                                        </p:tgtEl>
                                      </p:cBhvr>
                                    </p:animEffect>
                                  </p:childTnLst>
                                </p:cTn>
                              </p:par>
                            </p:childTnLst>
                          </p:cTn>
                        </p:par>
                        <p:par>
                          <p:cTn id="8" fill="hold">
                            <p:stCondLst>
                              <p:cond delay="4000"/>
                            </p:stCondLst>
                            <p:childTnLst>
                              <p:par>
                                <p:cTn id="9" presetID="6" presetClass="entr" presetSubtype="16" fill="hold" nodeType="afterEffect">
                                  <p:stCondLst>
                                    <p:cond delay="200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circle(in)">
                                      <p:cBhvr>
                                        <p:cTn id="11" dur="2000"/>
                                        <p:tgtEl>
                                          <p:spTgt spid="8">
                                            <p:txEl>
                                              <p:pRg st="1" end="1"/>
                                            </p:txEl>
                                          </p:spTgt>
                                        </p:tgtEl>
                                      </p:cBhvr>
                                    </p:animEffect>
                                  </p:childTnLst>
                                </p:cTn>
                              </p:par>
                            </p:childTnLst>
                          </p:cTn>
                        </p:par>
                        <p:par>
                          <p:cTn id="12" fill="hold">
                            <p:stCondLst>
                              <p:cond delay="8000"/>
                            </p:stCondLst>
                            <p:childTnLst>
                              <p:par>
                                <p:cTn id="13" presetID="6" presetClass="entr" presetSubtype="16" fill="hold" nodeType="afterEffect">
                                  <p:stCondLst>
                                    <p:cond delay="500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circle(in)">
                                      <p:cBhvr>
                                        <p:cTn id="15" dur="2000"/>
                                        <p:tgtEl>
                                          <p:spTgt spid="8">
                                            <p:txEl>
                                              <p:pRg st="2" end="2"/>
                                            </p:txEl>
                                          </p:spTgt>
                                        </p:tgtEl>
                                      </p:cBhvr>
                                    </p:animEffect>
                                  </p:childTnLst>
                                </p:cTn>
                              </p:par>
                            </p:childTnLst>
                          </p:cTn>
                        </p:par>
                        <p:par>
                          <p:cTn id="16" fill="hold">
                            <p:stCondLst>
                              <p:cond delay="15000"/>
                            </p:stCondLst>
                            <p:childTnLst>
                              <p:par>
                                <p:cTn id="17" presetID="16" presetClass="entr" presetSubtype="21" fill="hold" nodeType="afterEffect">
                                  <p:stCondLst>
                                    <p:cond delay="500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barn(inVertical)">
                                      <p:cBhvr>
                                        <p:cTn id="19" dur="500"/>
                                        <p:tgtEl>
                                          <p:spTgt spid="8">
                                            <p:txEl>
                                              <p:pRg st="3" end="3"/>
                                            </p:txEl>
                                          </p:spTgt>
                                        </p:tgtEl>
                                      </p:cBhvr>
                                    </p:animEffect>
                                  </p:childTnLst>
                                </p:cTn>
                              </p:par>
                            </p:childTnLst>
                          </p:cTn>
                        </p:par>
                        <p:par>
                          <p:cTn id="20" fill="hold">
                            <p:stCondLst>
                              <p:cond delay="20500"/>
                            </p:stCondLst>
                            <p:childTnLst>
                              <p:par>
                                <p:cTn id="21" presetID="16" presetClass="entr" presetSubtype="21" fill="hold" nodeType="afterEffect">
                                  <p:stCondLst>
                                    <p:cond delay="5000"/>
                                  </p:stCondLst>
                                  <p:childTnLst>
                                    <p:set>
                                      <p:cBhvr>
                                        <p:cTn id="22" dur="1" fill="hold">
                                          <p:stCondLst>
                                            <p:cond delay="0"/>
                                          </p:stCondLst>
                                        </p:cTn>
                                        <p:tgtEl>
                                          <p:spTgt spid="8">
                                            <p:txEl>
                                              <p:pRg st="4" end="4"/>
                                            </p:txEl>
                                          </p:spTgt>
                                        </p:tgtEl>
                                        <p:attrNameLst>
                                          <p:attrName>style.visibility</p:attrName>
                                        </p:attrNameLst>
                                      </p:cBhvr>
                                      <p:to>
                                        <p:strVal val="visible"/>
                                      </p:to>
                                    </p:set>
                                    <p:animEffect transition="in" filter="barn(inVertical)">
                                      <p:cBhvr>
                                        <p:cTn id="23" dur="500"/>
                                        <p:tgtEl>
                                          <p:spTgt spid="8">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8">
                                            <p:txEl>
                                              <p:pRg st="6" end="6"/>
                                            </p:txEl>
                                          </p:spTgt>
                                        </p:tgtEl>
                                        <p:attrNameLst>
                                          <p:attrName>style.visibility</p:attrName>
                                        </p:attrNameLst>
                                      </p:cBhvr>
                                      <p:to>
                                        <p:strVal val="visible"/>
                                      </p:to>
                                    </p:set>
                                    <p:anim calcmode="lin" valueType="num">
                                      <p:cBhvr additive="base">
                                        <p:cTn id="28"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8">
                                            <p:txEl>
                                              <p:pRg st="8" end="8"/>
                                            </p:txEl>
                                          </p:spTgt>
                                        </p:tgtEl>
                                        <p:attrNameLst>
                                          <p:attrName>style.visibility</p:attrName>
                                        </p:attrNameLst>
                                      </p:cBhvr>
                                      <p:to>
                                        <p:strVal val="visible"/>
                                      </p:to>
                                    </p:set>
                                    <p:anim calcmode="lin" valueType="num">
                                      <p:cBhvr additive="base">
                                        <p:cTn id="34"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8">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04F1-8E94-7D3D-71E2-A1A4B7CBCB4A}"/>
              </a:ext>
            </a:extLst>
          </p:cNvPr>
          <p:cNvSpPr>
            <a:spLocks noGrp="1"/>
          </p:cNvSpPr>
          <p:nvPr>
            <p:ph type="title"/>
          </p:nvPr>
        </p:nvSpPr>
        <p:spPr>
          <a:xfrm>
            <a:off x="2755531" y="941833"/>
            <a:ext cx="5191681" cy="914400"/>
          </a:xfrm>
        </p:spPr>
        <p:txBody>
          <a:bodyPr/>
          <a:lstStyle/>
          <a:p>
            <a:r>
              <a:rPr lang="en-US" sz="3200" b="1" dirty="0"/>
              <a:t>Bill in NYC </a:t>
            </a:r>
            <a:r>
              <a:rPr lang="en-US" b="1" dirty="0"/>
              <a:t>goes Forward</a:t>
            </a:r>
            <a:r>
              <a:rPr lang="en-US" sz="3200" b="1" dirty="0"/>
              <a:t> </a:t>
            </a:r>
            <a:endParaRPr lang="en-US" b="1" dirty="0"/>
          </a:p>
        </p:txBody>
      </p:sp>
      <p:sp>
        <p:nvSpPr>
          <p:cNvPr id="14" name="Content Placeholder 13">
            <a:extLst>
              <a:ext uri="{FF2B5EF4-FFF2-40B4-BE49-F238E27FC236}">
                <a16:creationId xmlns:a16="http://schemas.microsoft.com/office/drawing/2014/main" id="{F4A3718F-D67C-255A-4B64-BA379609FCD0}"/>
              </a:ext>
            </a:extLst>
          </p:cNvPr>
          <p:cNvSpPr>
            <a:spLocks noGrp="1"/>
          </p:cNvSpPr>
          <p:nvPr>
            <p:ph sz="quarter" idx="11"/>
          </p:nvPr>
        </p:nvSpPr>
        <p:spPr>
          <a:xfrm>
            <a:off x="914400" y="2541494"/>
            <a:ext cx="10663518" cy="3374673"/>
          </a:xfrm>
        </p:spPr>
        <p:txBody>
          <a:bodyPr/>
          <a:lstStyle/>
          <a:p>
            <a:pPr marL="342900" indent="-342900">
              <a:lnSpc>
                <a:spcPct val="150000"/>
              </a:lnSpc>
              <a:buFont typeface="Arial" panose="020B0604020202020204" pitchFamily="34" charset="0"/>
              <a:buChar char="•"/>
            </a:pPr>
            <a:r>
              <a:rPr lang="en-US" sz="2800" b="1" dirty="0"/>
              <a:t>Major efforts to raise funds overwhelmed the efforts of Bill and Hank</a:t>
            </a:r>
          </a:p>
          <a:p>
            <a:pPr marL="342900" indent="-342900">
              <a:lnSpc>
                <a:spcPct val="150000"/>
              </a:lnSpc>
              <a:buFont typeface="Arial" panose="020B0604020202020204" pitchFamily="34" charset="0"/>
              <a:buChar char="•"/>
            </a:pPr>
            <a:r>
              <a:rPr lang="en-US" sz="2800" b="1" dirty="0"/>
              <a:t>Fund raising was the major effort over the next 20 months… </a:t>
            </a:r>
          </a:p>
          <a:p>
            <a:endParaRPr lang="en-US" dirty="0"/>
          </a:p>
          <a:p>
            <a:endParaRPr lang="en-US" dirty="0"/>
          </a:p>
          <a:p>
            <a:endParaRPr lang="en-US" dirty="0"/>
          </a:p>
        </p:txBody>
      </p:sp>
    </p:spTree>
    <p:extLst>
      <p:ext uri="{BB962C8B-B14F-4D97-AF65-F5344CB8AC3E}">
        <p14:creationId xmlns:p14="http://schemas.microsoft.com/office/powerpoint/2010/main" val="161928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par>
                          <p:cTn id="8" fill="hold">
                            <p:stCondLst>
                              <p:cond delay="5500"/>
                            </p:stCondLst>
                            <p:childTnLst>
                              <p:par>
                                <p:cTn id="9" presetID="10" presetClass="entr" presetSubtype="0" fill="hold" nodeType="afterEffect">
                                  <p:stCondLst>
                                    <p:cond delay="3000"/>
                                  </p:stCondLst>
                                  <p:childTnLst>
                                    <p:set>
                                      <p:cBhvr>
                                        <p:cTn id="10" dur="1" fill="hold">
                                          <p:stCondLst>
                                            <p:cond delay="0"/>
                                          </p:stCondLst>
                                        </p:cTn>
                                        <p:tgtEl>
                                          <p:spTgt spid="14">
                                            <p:txEl>
                                              <p:pRg st="1" end="1"/>
                                            </p:txEl>
                                          </p:spTgt>
                                        </p:tgtEl>
                                        <p:attrNameLst>
                                          <p:attrName>style.visibility</p:attrName>
                                        </p:attrNameLst>
                                      </p:cBhvr>
                                      <p:to>
                                        <p:strVal val="visible"/>
                                      </p:to>
                                    </p:set>
                                    <p:animEffect transition="in" filter="fade">
                                      <p:cBhvr>
                                        <p:cTn id="11"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04F1-8E94-7D3D-71E2-A1A4B7CBCB4A}"/>
              </a:ext>
            </a:extLst>
          </p:cNvPr>
          <p:cNvSpPr>
            <a:spLocks noGrp="1"/>
          </p:cNvSpPr>
          <p:nvPr>
            <p:ph type="title"/>
          </p:nvPr>
        </p:nvSpPr>
        <p:spPr>
          <a:xfrm>
            <a:off x="591672" y="121293"/>
            <a:ext cx="6877152" cy="1641080"/>
          </a:xfrm>
        </p:spPr>
        <p:txBody>
          <a:bodyPr/>
          <a:lstStyle/>
          <a:p>
            <a:br>
              <a:rPr lang="en-US" sz="3200" b="1" dirty="0"/>
            </a:br>
            <a:r>
              <a:rPr lang="en-US" sz="2400" b="1" dirty="0"/>
              <a:t>The writing begins…</a:t>
            </a:r>
            <a:br>
              <a:rPr lang="en-US" sz="3200" b="1" dirty="0"/>
            </a:br>
            <a:br>
              <a:rPr lang="en-US" sz="3200" b="1" dirty="0"/>
            </a:br>
            <a:r>
              <a:rPr lang="en-US" sz="3200" b="1" dirty="0"/>
              <a:t>		Bill’s Story – Chapter 1</a:t>
            </a:r>
            <a:endParaRPr lang="en-US" b="1" dirty="0"/>
          </a:p>
        </p:txBody>
      </p:sp>
      <p:sp>
        <p:nvSpPr>
          <p:cNvPr id="14" name="Content Placeholder 13">
            <a:extLst>
              <a:ext uri="{FF2B5EF4-FFF2-40B4-BE49-F238E27FC236}">
                <a16:creationId xmlns:a16="http://schemas.microsoft.com/office/drawing/2014/main" id="{F4A3718F-D67C-255A-4B64-BA379609FCD0}"/>
              </a:ext>
            </a:extLst>
          </p:cNvPr>
          <p:cNvSpPr>
            <a:spLocks noGrp="1"/>
          </p:cNvSpPr>
          <p:nvPr>
            <p:ph sz="quarter" idx="11"/>
          </p:nvPr>
        </p:nvSpPr>
        <p:spPr>
          <a:xfrm>
            <a:off x="914400" y="2039112"/>
            <a:ext cx="10663518" cy="3877055"/>
          </a:xfrm>
        </p:spPr>
        <p:txBody>
          <a:bodyPr/>
          <a:lstStyle/>
          <a:p>
            <a:pPr marL="342900" indent="-342900">
              <a:lnSpc>
                <a:spcPct val="150000"/>
              </a:lnSpc>
              <a:buFont typeface="Arial" panose="020B0604020202020204" pitchFamily="34" charset="0"/>
              <a:buChar char="•"/>
            </a:pPr>
            <a:r>
              <a:rPr lang="en-US" sz="2800" b="1" dirty="0"/>
              <a:t>Bill made three attempts to write his story in late May 1938</a:t>
            </a:r>
          </a:p>
          <a:p>
            <a:pPr marL="342900" indent="-342900">
              <a:lnSpc>
                <a:spcPct val="150000"/>
              </a:lnSpc>
              <a:buFont typeface="Arial" panose="020B0604020202020204" pitchFamily="34" charset="0"/>
              <a:buChar char="•"/>
            </a:pPr>
            <a:r>
              <a:rPr lang="en-US" sz="2800" b="1" dirty="0"/>
              <a:t>Bill would dictate to Ruth Hock as she typed.  Hank was present…</a:t>
            </a:r>
          </a:p>
          <a:p>
            <a:pPr marL="342900" indent="-342900">
              <a:lnSpc>
                <a:spcPct val="150000"/>
              </a:lnSpc>
              <a:buFont typeface="Arial" panose="020B0604020202020204" pitchFamily="34" charset="0"/>
              <a:buChar char="•"/>
            </a:pPr>
            <a:r>
              <a:rPr lang="en-US" sz="2800" b="1" dirty="0"/>
              <a:t>Copies, or partials, of these three attempts exist today</a:t>
            </a:r>
          </a:p>
          <a:p>
            <a:pPr marL="342900" indent="-342900">
              <a:lnSpc>
                <a:spcPct val="150000"/>
              </a:lnSpc>
              <a:buFont typeface="Arial" panose="020B0604020202020204" pitchFamily="34" charset="0"/>
              <a:buChar char="•"/>
            </a:pPr>
            <a:r>
              <a:rPr lang="en-US" sz="2800" b="1" dirty="0"/>
              <a:t>The story as printed in the Big Book even differs from his 3</a:t>
            </a:r>
            <a:r>
              <a:rPr lang="en-US" sz="2800" b="1" baseline="30000" dirty="0"/>
              <a:t>rd</a:t>
            </a:r>
            <a:r>
              <a:rPr lang="en-US" sz="2800" b="1" dirty="0"/>
              <a:t> try…</a:t>
            </a:r>
          </a:p>
          <a:p>
            <a:endParaRPr lang="en-US" dirty="0"/>
          </a:p>
        </p:txBody>
      </p:sp>
    </p:spTree>
    <p:extLst>
      <p:ext uri="{BB962C8B-B14F-4D97-AF65-F5344CB8AC3E}">
        <p14:creationId xmlns:p14="http://schemas.microsoft.com/office/powerpoint/2010/main" val="404123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300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down)">
                                      <p:cBhvr>
                                        <p:cTn id="7" dur="500"/>
                                        <p:tgtEl>
                                          <p:spTgt spid="14">
                                            <p:txEl>
                                              <p:pRg st="0" end="0"/>
                                            </p:txEl>
                                          </p:spTgt>
                                        </p:tgtEl>
                                      </p:cBhvr>
                                    </p:animEffect>
                                  </p:childTnLst>
                                </p:cTn>
                              </p:par>
                            </p:childTnLst>
                          </p:cTn>
                        </p:par>
                        <p:par>
                          <p:cTn id="8" fill="hold">
                            <p:stCondLst>
                              <p:cond delay="3500"/>
                            </p:stCondLst>
                            <p:childTnLst>
                              <p:par>
                                <p:cTn id="9" presetID="22" presetClass="entr" presetSubtype="4" fill="hold" nodeType="afterEffect">
                                  <p:stCondLst>
                                    <p:cond delay="3000"/>
                                  </p:stCondLst>
                                  <p:childTnLst>
                                    <p:set>
                                      <p:cBhvr>
                                        <p:cTn id="10" dur="1" fill="hold">
                                          <p:stCondLst>
                                            <p:cond delay="0"/>
                                          </p:stCondLst>
                                        </p:cTn>
                                        <p:tgtEl>
                                          <p:spTgt spid="14">
                                            <p:txEl>
                                              <p:pRg st="1" end="1"/>
                                            </p:txEl>
                                          </p:spTgt>
                                        </p:tgtEl>
                                        <p:attrNameLst>
                                          <p:attrName>style.visibility</p:attrName>
                                        </p:attrNameLst>
                                      </p:cBhvr>
                                      <p:to>
                                        <p:strVal val="visible"/>
                                      </p:to>
                                    </p:set>
                                    <p:animEffect transition="in" filter="wipe(down)">
                                      <p:cBhvr>
                                        <p:cTn id="11" dur="500"/>
                                        <p:tgtEl>
                                          <p:spTgt spid="14">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4">
                                            <p:txEl>
                                              <p:pRg st="2" end="2"/>
                                            </p:txEl>
                                          </p:spTgt>
                                        </p:tgtEl>
                                        <p:attrNameLst>
                                          <p:attrName>style.visibility</p:attrName>
                                        </p:attrNameLst>
                                      </p:cBhvr>
                                      <p:to>
                                        <p:strVal val="visible"/>
                                      </p:to>
                                    </p:set>
                                    <p:animEffect transition="in" filter="wipe(down)">
                                      <p:cBhvr>
                                        <p:cTn id="16" dur="500"/>
                                        <p:tgtEl>
                                          <p:spTgt spid="14">
                                            <p:txEl>
                                              <p:pRg st="2" end="2"/>
                                            </p:txEl>
                                          </p:spTgt>
                                        </p:tgtEl>
                                      </p:cBhvr>
                                    </p:animEffect>
                                  </p:childTnLst>
                                </p:cTn>
                              </p:par>
                            </p:childTnLst>
                          </p:cTn>
                        </p:par>
                        <p:par>
                          <p:cTn id="17" fill="hold">
                            <p:stCondLst>
                              <p:cond delay="500"/>
                            </p:stCondLst>
                            <p:childTnLst>
                              <p:par>
                                <p:cTn id="18" presetID="22" presetClass="entr" presetSubtype="4" fill="hold" nodeType="afterEffect">
                                  <p:stCondLst>
                                    <p:cond delay="3000"/>
                                  </p:stCondLst>
                                  <p:childTnLst>
                                    <p:set>
                                      <p:cBhvr>
                                        <p:cTn id="19" dur="1" fill="hold">
                                          <p:stCondLst>
                                            <p:cond delay="0"/>
                                          </p:stCondLst>
                                        </p:cTn>
                                        <p:tgtEl>
                                          <p:spTgt spid="14">
                                            <p:txEl>
                                              <p:pRg st="3" end="3"/>
                                            </p:txEl>
                                          </p:spTgt>
                                        </p:tgtEl>
                                        <p:attrNameLst>
                                          <p:attrName>style.visibility</p:attrName>
                                        </p:attrNameLst>
                                      </p:cBhvr>
                                      <p:to>
                                        <p:strVal val="visible"/>
                                      </p:to>
                                    </p:set>
                                    <p:animEffect transition="in" filter="wipe(down)">
                                      <p:cBhvr>
                                        <p:cTn id="20"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290918" y="215153"/>
            <a:ext cx="7534656" cy="914400"/>
          </a:xfrm>
        </p:spPr>
        <p:txBody>
          <a:bodyPr/>
          <a:lstStyle/>
          <a:p>
            <a:r>
              <a:rPr lang="en-US" b="1" dirty="0"/>
              <a:t>There Is a Solution – Chapter 2</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692006" y="1273954"/>
            <a:ext cx="10044953" cy="4679576"/>
          </a:xfrm>
        </p:spPr>
        <p:txBody>
          <a:bodyPr>
            <a:normAutofit/>
          </a:bodyPr>
          <a:lstStyle/>
          <a:p>
            <a:pPr marL="342900" indent="-342900">
              <a:lnSpc>
                <a:spcPct val="150000"/>
              </a:lnSpc>
            </a:pPr>
            <a:r>
              <a:rPr lang="en-US" sz="2800" b="1" dirty="0"/>
              <a:t>Chapter 2 was written in early June of 1938</a:t>
            </a:r>
          </a:p>
          <a:p>
            <a:pPr marL="342900" indent="-342900">
              <a:lnSpc>
                <a:spcPct val="150000"/>
              </a:lnSpc>
            </a:pPr>
            <a:r>
              <a:rPr lang="en-US" sz="2800" b="1" dirty="0"/>
              <a:t>The immediate purpose of these two chapters was to gain acceptance by contributors, and open the door to donations…</a:t>
            </a:r>
          </a:p>
          <a:p>
            <a:pPr marL="342900" indent="-342900">
              <a:lnSpc>
                <a:spcPct val="150000"/>
              </a:lnSpc>
            </a:pPr>
            <a:r>
              <a:rPr lang="en-US" sz="2800" b="1" dirty="0"/>
              <a:t>Early versions used the word “religious” 13 times.  Final version used “religious” 7 times and “spiritual” 7 times        *</a:t>
            </a:r>
          </a:p>
          <a:p>
            <a:pPr marL="342900" indent="-342900">
              <a:lnSpc>
                <a:spcPct val="150000"/>
              </a:lnSpc>
            </a:pPr>
            <a:endParaRPr lang="en-US" sz="2800" b="1" i="1" dirty="0"/>
          </a:p>
          <a:p>
            <a:pPr marL="0" indent="0">
              <a:lnSpc>
                <a:spcPct val="150000"/>
              </a:lnSpc>
              <a:buNone/>
            </a:pPr>
            <a:endParaRPr lang="en-US" b="1" dirty="0"/>
          </a:p>
        </p:txBody>
      </p:sp>
    </p:spTree>
    <p:extLst>
      <p:ext uri="{BB962C8B-B14F-4D97-AF65-F5344CB8AC3E}">
        <p14:creationId xmlns:p14="http://schemas.microsoft.com/office/powerpoint/2010/main" val="490102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300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par>
                          <p:cTn id="7" fill="hold">
                            <p:stCondLst>
                              <p:cond delay="3000"/>
                            </p:stCondLst>
                            <p:childTnLst>
                              <p:par>
                                <p:cTn id="8" presetID="1" presetClass="entr" presetSubtype="0" fill="hold" nodeType="afterEffect">
                                  <p:stCondLst>
                                    <p:cond delay="3000"/>
                                  </p:stCondLst>
                                  <p:childTnLst>
                                    <p:set>
                                      <p:cBhvr>
                                        <p:cTn id="9"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290918" y="215153"/>
            <a:ext cx="7534656" cy="914400"/>
          </a:xfrm>
        </p:spPr>
        <p:txBody>
          <a:bodyPr/>
          <a:lstStyle/>
          <a:p>
            <a:r>
              <a:rPr lang="en-US" b="1" dirty="0"/>
              <a:t>There Is a Solution – Chapter 2</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551329" y="1286077"/>
            <a:ext cx="10044953" cy="5356770"/>
          </a:xfrm>
        </p:spPr>
        <p:txBody>
          <a:bodyPr>
            <a:normAutofit/>
          </a:bodyPr>
          <a:lstStyle/>
          <a:p>
            <a:pPr marL="342900" indent="-342900">
              <a:lnSpc>
                <a:spcPct val="150000"/>
              </a:lnSpc>
            </a:pPr>
            <a:r>
              <a:rPr lang="en-US" sz="2800" b="1" dirty="0"/>
              <a:t>Bill has a vision… It is his moment of genius that contains the very essence of the A.A. message of recovery </a:t>
            </a:r>
          </a:p>
          <a:p>
            <a:pPr marL="342900" indent="-342900">
              <a:lnSpc>
                <a:spcPct val="110000"/>
              </a:lnSpc>
            </a:pPr>
            <a:r>
              <a:rPr lang="en-US" sz="2800" b="1" dirty="0"/>
              <a:t>In There Is a Solution, he states that the alcoholic has </a:t>
            </a:r>
          </a:p>
          <a:p>
            <a:pPr marL="0" indent="0">
              <a:lnSpc>
                <a:spcPct val="110000"/>
              </a:lnSpc>
              <a:buNone/>
            </a:pPr>
            <a:r>
              <a:rPr lang="en-US" sz="2800" b="1" i="1" dirty="0"/>
              <a:t>             “no defense against the first drink”…</a:t>
            </a:r>
          </a:p>
          <a:p>
            <a:pPr marL="342900" indent="-342900">
              <a:lnSpc>
                <a:spcPct val="110000"/>
              </a:lnSpc>
            </a:pPr>
            <a:r>
              <a:rPr lang="en-US" sz="2800" b="1" dirty="0"/>
              <a:t>This is the very first time in any study or writing about </a:t>
            </a:r>
          </a:p>
          <a:p>
            <a:pPr marL="0" indent="0">
              <a:lnSpc>
                <a:spcPct val="110000"/>
              </a:lnSpc>
              <a:buNone/>
            </a:pPr>
            <a:r>
              <a:rPr lang="en-US" sz="2800" b="1" dirty="0"/>
              <a:t>    alcoholism that this basic diagnosis had been made…</a:t>
            </a:r>
          </a:p>
          <a:p>
            <a:pPr marL="342900" indent="-342900">
              <a:lnSpc>
                <a:spcPct val="150000"/>
              </a:lnSpc>
            </a:pPr>
            <a:r>
              <a:rPr lang="en-US" sz="2800" b="1" dirty="0"/>
              <a:t>Bill states that problem of the alcoholic is in his MIND.</a:t>
            </a:r>
          </a:p>
          <a:p>
            <a:pPr marL="342900" indent="-342900">
              <a:lnSpc>
                <a:spcPct val="150000"/>
              </a:lnSpc>
            </a:pPr>
            <a:endParaRPr lang="en-US" sz="2800" b="1" i="1" dirty="0"/>
          </a:p>
          <a:p>
            <a:pPr marL="0" indent="0">
              <a:lnSpc>
                <a:spcPct val="150000"/>
              </a:lnSpc>
              <a:buNone/>
            </a:pPr>
            <a:endParaRPr lang="en-US" b="1" dirty="0"/>
          </a:p>
        </p:txBody>
      </p:sp>
    </p:spTree>
    <p:extLst>
      <p:ext uri="{BB962C8B-B14F-4D97-AF65-F5344CB8AC3E}">
        <p14:creationId xmlns:p14="http://schemas.microsoft.com/office/powerpoint/2010/main" val="2254567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par>
                          <p:cTn id="7" fill="hold">
                            <p:stCondLst>
                              <p:cond delay="5000"/>
                            </p:stCondLst>
                            <p:childTnLst>
                              <p:par>
                                <p:cTn id="8" presetID="1" presetClass="entr" presetSubtype="0" fill="hold" nodeType="afterEffect">
                                  <p:stCondLst>
                                    <p:cond delay="5000"/>
                                  </p:stCondLst>
                                  <p:childTnLst>
                                    <p:set>
                                      <p:cBhvr>
                                        <p:cTn id="9" dur="1" fill="hold">
                                          <p:stCondLst>
                                            <p:cond delay="0"/>
                                          </p:stCondLst>
                                        </p:cTn>
                                        <p:tgtEl>
                                          <p:spTgt spid="8">
                                            <p:txEl>
                                              <p:pRg st="1" end="1"/>
                                            </p:txEl>
                                          </p:spTgt>
                                        </p:tgtEl>
                                        <p:attrNameLst>
                                          <p:attrName>style.visibility</p:attrName>
                                        </p:attrNameLst>
                                      </p:cBhvr>
                                      <p:to>
                                        <p:strVal val="visible"/>
                                      </p:to>
                                    </p:set>
                                  </p:childTnLst>
                                </p:cTn>
                              </p:par>
                              <p:par>
                                <p:cTn id="10" presetID="1" presetClass="entr" presetSubtype="0" fill="hold" nodeType="withEffect">
                                  <p:stCondLst>
                                    <p:cond delay="5000"/>
                                  </p:stCondLst>
                                  <p:childTnLst>
                                    <p:set>
                                      <p:cBhvr>
                                        <p:cTn id="11"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2931458" y="215153"/>
            <a:ext cx="5894115" cy="914400"/>
          </a:xfrm>
        </p:spPr>
        <p:txBody>
          <a:bodyPr/>
          <a:lstStyle/>
          <a:p>
            <a:r>
              <a:rPr lang="en-US" b="1" dirty="0"/>
              <a:t>Bill’s Diagnosis</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1405217" y="1573306"/>
            <a:ext cx="8274245" cy="4491318"/>
          </a:xfrm>
        </p:spPr>
        <p:txBody>
          <a:bodyPr>
            <a:normAutofit/>
          </a:bodyPr>
          <a:lstStyle/>
          <a:p>
            <a:pPr marL="342900" indent="-342900">
              <a:lnSpc>
                <a:spcPct val="100000"/>
              </a:lnSpc>
            </a:pPr>
            <a:r>
              <a:rPr lang="en-US" sz="2800" b="1" dirty="0"/>
              <a:t>It was Bill’s miraculous break through that became the centerpiece of virtually every thing he wrote.</a:t>
            </a:r>
          </a:p>
          <a:p>
            <a:pPr marL="342900" indent="-342900">
              <a:lnSpc>
                <a:spcPct val="100000"/>
              </a:lnSpc>
            </a:pPr>
            <a:endParaRPr lang="en-US" sz="2800" b="1" dirty="0"/>
          </a:p>
          <a:p>
            <a:pPr marL="342900" indent="-342900">
              <a:lnSpc>
                <a:spcPct val="100000"/>
              </a:lnSpc>
            </a:pPr>
            <a:r>
              <a:rPr lang="en-US" sz="2800" b="1" dirty="0"/>
              <a:t>In the first 164 pages of the completed book, </a:t>
            </a:r>
          </a:p>
          <a:p>
            <a:pPr marL="0" indent="0">
              <a:lnSpc>
                <a:spcPct val="100000"/>
              </a:lnSpc>
              <a:buNone/>
            </a:pPr>
            <a:r>
              <a:rPr lang="en-US" sz="2800" b="1" dirty="0"/>
              <a:t>          this problem is alluded to 77 times!</a:t>
            </a:r>
            <a:endParaRPr lang="en-US" sz="2800" b="1" i="1" dirty="0"/>
          </a:p>
          <a:p>
            <a:pPr marL="342900" indent="-342900">
              <a:lnSpc>
                <a:spcPct val="150000"/>
              </a:lnSpc>
            </a:pPr>
            <a:endParaRPr lang="en-US" sz="2800" b="1" i="1" dirty="0"/>
          </a:p>
          <a:p>
            <a:pPr marL="0" indent="0">
              <a:lnSpc>
                <a:spcPct val="150000"/>
              </a:lnSpc>
              <a:buNone/>
            </a:pPr>
            <a:endParaRPr lang="en-US" b="1" dirty="0"/>
          </a:p>
        </p:txBody>
      </p:sp>
    </p:spTree>
    <p:extLst>
      <p:ext uri="{BB962C8B-B14F-4D97-AF65-F5344CB8AC3E}">
        <p14:creationId xmlns:p14="http://schemas.microsoft.com/office/powerpoint/2010/main" val="1665960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300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par>
                          <p:cTn id="7" fill="hold">
                            <p:stCondLst>
                              <p:cond delay="3000"/>
                            </p:stCondLst>
                            <p:childTnLst>
                              <p:par>
                                <p:cTn id="8" presetID="10" presetClass="entr" presetSubtype="0" fill="hold" nodeType="afterEffect">
                                  <p:stCondLst>
                                    <p:cond delay="300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fade">
                                      <p:cBhvr>
                                        <p:cTn id="10" dur="500"/>
                                        <p:tgtEl>
                                          <p:spTgt spid="8">
                                            <p:txEl>
                                              <p:pRg st="2" end="2"/>
                                            </p:txEl>
                                          </p:spTgt>
                                        </p:tgtEl>
                                      </p:cBhvr>
                                    </p:animEffect>
                                  </p:childTnLst>
                                </p:cTn>
                              </p:par>
                              <p:par>
                                <p:cTn id="11" presetID="10" presetClass="entr" presetSubtype="0" fill="hold" nodeType="withEffect">
                                  <p:stCondLst>
                                    <p:cond delay="3000"/>
                                  </p:stCondLst>
                                  <p:childTnLst>
                                    <p:set>
                                      <p:cBhvr>
                                        <p:cTn id="12" dur="1" fill="hold">
                                          <p:stCondLst>
                                            <p:cond delay="0"/>
                                          </p:stCondLst>
                                        </p:cTn>
                                        <p:tgtEl>
                                          <p:spTgt spid="8">
                                            <p:txEl>
                                              <p:pRg st="3" end="3"/>
                                            </p:txEl>
                                          </p:spTgt>
                                        </p:tgtEl>
                                        <p:attrNameLst>
                                          <p:attrName>style.visibility</p:attrName>
                                        </p:attrNameLst>
                                      </p:cBhvr>
                                      <p:to>
                                        <p:strVal val="visible"/>
                                      </p:to>
                                    </p:set>
                                    <p:animEffect transition="in" filter="fade">
                                      <p:cBhvr>
                                        <p:cTn id="13"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92719-D5D9-FEC2-B9D6-942BD02028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5A4A65-E8B8-40CF-7ABD-97EA8FA97521}"/>
              </a:ext>
            </a:extLst>
          </p:cNvPr>
          <p:cNvSpPr>
            <a:spLocks noGrp="1"/>
          </p:cNvSpPr>
          <p:nvPr>
            <p:ph type="ctrTitle"/>
          </p:nvPr>
        </p:nvSpPr>
        <p:spPr>
          <a:xfrm>
            <a:off x="915924" y="914400"/>
            <a:ext cx="10360152" cy="5029200"/>
          </a:xfrm>
        </p:spPr>
        <p:txBody>
          <a:bodyPr anchor="ctr"/>
          <a:lstStyle/>
          <a:p>
            <a:r>
              <a:rPr lang="en-US" dirty="0"/>
              <a:t>How the Big Book Was Written</a:t>
            </a:r>
          </a:p>
        </p:txBody>
      </p:sp>
      <p:sp>
        <p:nvSpPr>
          <p:cNvPr id="2" name="TextBox 1">
            <a:extLst>
              <a:ext uri="{FF2B5EF4-FFF2-40B4-BE49-F238E27FC236}">
                <a16:creationId xmlns:a16="http://schemas.microsoft.com/office/drawing/2014/main" id="{C1ECCA41-34D2-2DFC-C4FD-DE5E6F07C4CB}"/>
              </a:ext>
            </a:extLst>
          </p:cNvPr>
          <p:cNvSpPr txBox="1"/>
          <p:nvPr/>
        </p:nvSpPr>
        <p:spPr>
          <a:xfrm>
            <a:off x="981635" y="5297269"/>
            <a:ext cx="10228729" cy="1200329"/>
          </a:xfrm>
          <a:prstGeom prst="rect">
            <a:avLst/>
          </a:prstGeom>
          <a:noFill/>
        </p:spPr>
        <p:txBody>
          <a:bodyPr wrap="square" rtlCol="0">
            <a:spAutoFit/>
          </a:bodyPr>
          <a:lstStyle/>
          <a:p>
            <a:pPr algn="ctr"/>
            <a:r>
              <a:rPr lang="en-US" sz="3600" dirty="0"/>
              <a:t>District 31  Ol’ Timers Day     November 1, 2025</a:t>
            </a:r>
          </a:p>
          <a:p>
            <a:pPr algn="ctr"/>
            <a:endParaRPr lang="en-US" sz="3600" dirty="0"/>
          </a:p>
        </p:txBody>
      </p:sp>
    </p:spTree>
    <p:extLst>
      <p:ext uri="{BB962C8B-B14F-4D97-AF65-F5344CB8AC3E}">
        <p14:creationId xmlns:p14="http://schemas.microsoft.com/office/powerpoint/2010/main" val="13381671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2931458" y="215153"/>
            <a:ext cx="5894115" cy="914400"/>
          </a:xfrm>
        </p:spPr>
        <p:txBody>
          <a:bodyPr/>
          <a:lstStyle/>
          <a:p>
            <a:r>
              <a:rPr lang="en-US" b="1" dirty="0"/>
              <a:t>Bill’s Solution</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759655" y="1573306"/>
            <a:ext cx="9833317" cy="4491318"/>
          </a:xfrm>
        </p:spPr>
        <p:txBody>
          <a:bodyPr>
            <a:normAutofit/>
          </a:bodyPr>
          <a:lstStyle/>
          <a:p>
            <a:pPr marL="342900" indent="-342900">
              <a:lnSpc>
                <a:spcPct val="100000"/>
              </a:lnSpc>
            </a:pPr>
            <a:r>
              <a:rPr lang="en-US" sz="2800" b="1" dirty="0"/>
              <a:t>You can get a spiritual defense which will “restore” you to sanity when it comes to the first drink…  *</a:t>
            </a:r>
          </a:p>
          <a:p>
            <a:pPr marL="342900" indent="-342900">
              <a:lnSpc>
                <a:spcPct val="100000"/>
              </a:lnSpc>
            </a:pPr>
            <a:endParaRPr lang="en-US" sz="2800" b="1" dirty="0"/>
          </a:p>
          <a:p>
            <a:pPr marL="342900" indent="-342900">
              <a:lnSpc>
                <a:spcPct val="100000"/>
              </a:lnSpc>
            </a:pPr>
            <a:r>
              <a:rPr lang="en-US" sz="2800" b="1" dirty="0"/>
              <a:t>He repeats the spiritual solution many times in the chapter…</a:t>
            </a:r>
          </a:p>
          <a:p>
            <a:pPr marL="342900" indent="-342900">
              <a:lnSpc>
                <a:spcPct val="100000"/>
              </a:lnSpc>
            </a:pPr>
            <a:endParaRPr lang="en-US" sz="2800" b="1" i="1" dirty="0"/>
          </a:p>
          <a:p>
            <a:pPr marL="342900" indent="-342900">
              <a:lnSpc>
                <a:spcPct val="100000"/>
              </a:lnSpc>
            </a:pPr>
            <a:r>
              <a:rPr lang="en-US" sz="2800" b="1" dirty="0"/>
              <a:t>The next chapter Bill will write, “More About Alcoholism” focuses almost exclusively on this diagnosis</a:t>
            </a:r>
          </a:p>
          <a:p>
            <a:pPr marL="342900" indent="-342900">
              <a:lnSpc>
                <a:spcPct val="150000"/>
              </a:lnSpc>
            </a:pPr>
            <a:endParaRPr lang="en-US" sz="2800" b="1" i="1" dirty="0"/>
          </a:p>
          <a:p>
            <a:pPr marL="0" indent="0">
              <a:lnSpc>
                <a:spcPct val="150000"/>
              </a:lnSpc>
              <a:buNone/>
            </a:pPr>
            <a:endParaRPr lang="en-US" b="1" dirty="0"/>
          </a:p>
        </p:txBody>
      </p:sp>
    </p:spTree>
    <p:extLst>
      <p:ext uri="{BB962C8B-B14F-4D97-AF65-F5344CB8AC3E}">
        <p14:creationId xmlns:p14="http://schemas.microsoft.com/office/powerpoint/2010/main" val="3544354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300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animEffect transition="in" filter="fade">
                                      <p:cBhvr>
                                        <p:cTn id="11" dur="500"/>
                                        <p:tgtEl>
                                          <p:spTgt spid="8">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xEl>
                                              <p:pRg st="4" end="4"/>
                                            </p:txEl>
                                          </p:spTgt>
                                        </p:tgtEl>
                                        <p:attrNameLst>
                                          <p:attrName>style.visibility</p:attrName>
                                        </p:attrNameLst>
                                      </p:cBhvr>
                                      <p:to>
                                        <p:strVal val="visible"/>
                                      </p:to>
                                    </p:set>
                                    <p:animEffect transition="in" filter="fade">
                                      <p:cBhvr>
                                        <p:cTn id="16"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492624" y="215153"/>
            <a:ext cx="7332949" cy="914400"/>
          </a:xfrm>
        </p:spPr>
        <p:txBody>
          <a:bodyPr/>
          <a:lstStyle/>
          <a:p>
            <a:r>
              <a:rPr lang="en-US" b="1" dirty="0"/>
              <a:t>Bill’s  and Silkworth’s Differences</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806825" y="1573306"/>
            <a:ext cx="8872638" cy="4491318"/>
          </a:xfrm>
        </p:spPr>
        <p:txBody>
          <a:bodyPr>
            <a:normAutofit/>
          </a:bodyPr>
          <a:lstStyle/>
          <a:p>
            <a:pPr marL="342900" indent="-342900">
              <a:lnSpc>
                <a:spcPct val="100000"/>
              </a:lnSpc>
            </a:pPr>
            <a:r>
              <a:rPr lang="en-US" sz="2800" b="1" dirty="0"/>
              <a:t>These different approaches/conclusions can be explained…</a:t>
            </a:r>
          </a:p>
          <a:p>
            <a:pPr marL="0" indent="0">
              <a:lnSpc>
                <a:spcPct val="100000"/>
              </a:lnSpc>
              <a:buNone/>
            </a:pPr>
            <a:endParaRPr lang="en-US" sz="2800" b="1" dirty="0"/>
          </a:p>
          <a:p>
            <a:pPr marL="342900" indent="-342900">
              <a:lnSpc>
                <a:spcPct val="100000"/>
              </a:lnSpc>
            </a:pPr>
            <a:r>
              <a:rPr lang="en-US" sz="2800" b="1" dirty="0"/>
              <a:t>Silkworth based his diagnosis on OBSERVATIONS</a:t>
            </a:r>
          </a:p>
          <a:p>
            <a:pPr marL="0" indent="0">
              <a:lnSpc>
                <a:spcPct val="100000"/>
              </a:lnSpc>
              <a:buNone/>
            </a:pPr>
            <a:endParaRPr lang="en-US" sz="2800" b="1" dirty="0"/>
          </a:p>
          <a:p>
            <a:pPr marL="342900" indent="-342900">
              <a:lnSpc>
                <a:spcPct val="100000"/>
              </a:lnSpc>
            </a:pPr>
            <a:r>
              <a:rPr lang="en-US" sz="2800" b="1" dirty="0"/>
              <a:t>Wilson’s diagnosis was based on EXPERIENCE…</a:t>
            </a:r>
          </a:p>
          <a:p>
            <a:pPr marL="342900" indent="-342900">
              <a:lnSpc>
                <a:spcPct val="100000"/>
              </a:lnSpc>
            </a:pPr>
            <a:endParaRPr lang="en-US" sz="2800" b="1" dirty="0"/>
          </a:p>
          <a:p>
            <a:pPr marL="342900" indent="-342900">
              <a:lnSpc>
                <a:spcPct val="150000"/>
              </a:lnSpc>
            </a:pPr>
            <a:endParaRPr lang="en-US" sz="2800" b="1" i="1" dirty="0"/>
          </a:p>
          <a:p>
            <a:pPr marL="0" indent="0">
              <a:lnSpc>
                <a:spcPct val="150000"/>
              </a:lnSpc>
              <a:buNone/>
            </a:pPr>
            <a:endParaRPr lang="en-US" b="1" dirty="0"/>
          </a:p>
        </p:txBody>
      </p:sp>
    </p:spTree>
    <p:extLst>
      <p:ext uri="{BB962C8B-B14F-4D97-AF65-F5344CB8AC3E}">
        <p14:creationId xmlns:p14="http://schemas.microsoft.com/office/powerpoint/2010/main" val="92590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par>
                          <p:cTn id="13" fill="hold">
                            <p:stCondLst>
                              <p:cond delay="500"/>
                            </p:stCondLst>
                            <p:childTnLst>
                              <p:par>
                                <p:cTn id="14" presetID="10" presetClass="entr" presetSubtype="0" fill="hold" nodeType="afterEffect">
                                  <p:stCondLst>
                                    <p:cond delay="3000"/>
                                  </p:stCondLst>
                                  <p:childTnLst>
                                    <p:set>
                                      <p:cBhvr>
                                        <p:cTn id="15" dur="1" fill="hold">
                                          <p:stCondLst>
                                            <p:cond delay="0"/>
                                          </p:stCondLst>
                                        </p:cTn>
                                        <p:tgtEl>
                                          <p:spTgt spid="8">
                                            <p:txEl>
                                              <p:pRg st="4" end="4"/>
                                            </p:txEl>
                                          </p:spTgt>
                                        </p:tgtEl>
                                        <p:attrNameLst>
                                          <p:attrName>style.visibility</p:attrName>
                                        </p:attrNameLst>
                                      </p:cBhvr>
                                      <p:to>
                                        <p:strVal val="visible"/>
                                      </p:to>
                                    </p:set>
                                    <p:animEffect transition="in" filter="fade">
                                      <p:cBhvr>
                                        <p:cTn id="16"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p:txBody>
          <a:bodyPr/>
          <a:lstStyle/>
          <a:p>
            <a:r>
              <a:rPr lang="en-US" b="1" dirty="0"/>
              <a:t>There Is a Solution – Chapter 2</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914400" y="2039111"/>
            <a:ext cx="9520518" cy="4294453"/>
          </a:xfrm>
        </p:spPr>
        <p:txBody>
          <a:bodyPr>
            <a:normAutofit/>
          </a:bodyPr>
          <a:lstStyle/>
          <a:p>
            <a:pPr marL="342900" indent="-342900">
              <a:lnSpc>
                <a:spcPct val="150000"/>
              </a:lnSpc>
            </a:pPr>
            <a:r>
              <a:rPr lang="en-US" sz="2800" b="1" dirty="0"/>
              <a:t>Defines solution as spiritual while opening up the possibilities</a:t>
            </a:r>
          </a:p>
          <a:p>
            <a:pPr marL="342900" indent="-342900">
              <a:lnSpc>
                <a:spcPct val="150000"/>
              </a:lnSpc>
            </a:pPr>
            <a:r>
              <a:rPr lang="en-US" sz="2800" b="1" dirty="0"/>
              <a:t>Solution is progressive, pragmatic, democratic, and expansive</a:t>
            </a:r>
          </a:p>
          <a:p>
            <a:pPr marL="342900" indent="-342900">
              <a:lnSpc>
                <a:spcPct val="150000"/>
              </a:lnSpc>
            </a:pPr>
            <a:r>
              <a:rPr lang="en-US" sz="2800" b="1" dirty="0"/>
              <a:t>Rejects restrictive religious or psychology-first perspectives</a:t>
            </a:r>
          </a:p>
          <a:p>
            <a:pPr marL="342900" indent="-342900">
              <a:lnSpc>
                <a:spcPct val="150000"/>
              </a:lnSpc>
            </a:pPr>
            <a:r>
              <a:rPr lang="en-US" sz="2800" b="1" dirty="0"/>
              <a:t>And makes no mention of the Oxford Group or any of the Group’s practices</a:t>
            </a:r>
          </a:p>
          <a:p>
            <a:pPr marL="342900" indent="-342900">
              <a:lnSpc>
                <a:spcPct val="150000"/>
              </a:lnSpc>
            </a:pPr>
            <a:endParaRPr lang="en-US" b="1" dirty="0"/>
          </a:p>
        </p:txBody>
      </p:sp>
    </p:spTree>
    <p:extLst>
      <p:ext uri="{BB962C8B-B14F-4D97-AF65-F5344CB8AC3E}">
        <p14:creationId xmlns:p14="http://schemas.microsoft.com/office/powerpoint/2010/main" val="3199250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400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par>
                          <p:cTn id="8" fill="hold">
                            <p:stCondLst>
                              <p:cond delay="4500"/>
                            </p:stCondLst>
                            <p:childTnLst>
                              <p:par>
                                <p:cTn id="9" presetID="10" presetClass="entr" presetSubtype="0" fill="hold" nodeType="afterEffect">
                                  <p:stCondLst>
                                    <p:cond delay="400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fade">
                                      <p:cBhvr>
                                        <p:cTn id="11" dur="500"/>
                                        <p:tgtEl>
                                          <p:spTgt spid="8">
                                            <p:txEl>
                                              <p:pRg st="1" end="1"/>
                                            </p:txEl>
                                          </p:spTgt>
                                        </p:tgtEl>
                                      </p:cBhvr>
                                    </p:animEffect>
                                  </p:childTnLst>
                                </p:cTn>
                              </p:par>
                            </p:childTnLst>
                          </p:cTn>
                        </p:par>
                        <p:par>
                          <p:cTn id="12" fill="hold">
                            <p:stCondLst>
                              <p:cond delay="9000"/>
                            </p:stCondLst>
                            <p:childTnLst>
                              <p:par>
                                <p:cTn id="13" presetID="10" presetClass="entr" presetSubtype="0" fill="hold" nodeType="afterEffect">
                                  <p:stCondLst>
                                    <p:cond delay="400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fade">
                                      <p:cBhvr>
                                        <p:cTn id="15" dur="500"/>
                                        <p:tgtEl>
                                          <p:spTgt spid="8">
                                            <p:txEl>
                                              <p:pRg st="2" end="2"/>
                                            </p:txEl>
                                          </p:spTgt>
                                        </p:tgtEl>
                                      </p:cBhvr>
                                    </p:animEffect>
                                  </p:childTnLst>
                                </p:cTn>
                              </p:par>
                            </p:childTnLst>
                          </p:cTn>
                        </p:par>
                        <p:par>
                          <p:cTn id="16" fill="hold">
                            <p:stCondLst>
                              <p:cond delay="13500"/>
                            </p:stCondLst>
                            <p:childTnLst>
                              <p:par>
                                <p:cTn id="17" presetID="10" presetClass="entr" presetSubtype="0" fill="hold" nodeType="afterEffect">
                                  <p:stCondLst>
                                    <p:cond delay="400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fade">
                                      <p:cBhvr>
                                        <p:cTn id="19"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2191871" y="1169894"/>
            <a:ext cx="6189950" cy="914400"/>
          </a:xfrm>
        </p:spPr>
        <p:txBody>
          <a:bodyPr/>
          <a:lstStyle/>
          <a:p>
            <a:br>
              <a:rPr lang="en-US" b="1" dirty="0"/>
            </a:br>
            <a:r>
              <a:rPr lang="en-US" b="1" dirty="0"/>
              <a:t>Internal discussion</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1139483" y="2704225"/>
            <a:ext cx="9959926" cy="2465653"/>
          </a:xfrm>
        </p:spPr>
        <p:txBody>
          <a:bodyPr>
            <a:normAutofit/>
          </a:bodyPr>
          <a:lstStyle/>
          <a:p>
            <a:pPr>
              <a:lnSpc>
                <a:spcPct val="100000"/>
              </a:lnSpc>
            </a:pPr>
            <a:r>
              <a:rPr lang="en-US" sz="2800" b="1" dirty="0"/>
              <a:t>Hank disagreed with Bill’s approach, and wrote note to Bill with his ideas</a:t>
            </a:r>
          </a:p>
          <a:p>
            <a:pPr>
              <a:lnSpc>
                <a:spcPct val="100000"/>
              </a:lnSpc>
            </a:pPr>
            <a:r>
              <a:rPr lang="en-US" sz="2800" b="1" dirty="0"/>
              <a:t>His note included the suggestion of using Dr. Silkworth’s letters...</a:t>
            </a:r>
          </a:p>
          <a:p>
            <a:pPr>
              <a:lnSpc>
                <a:spcPct val="100000"/>
              </a:lnSpc>
            </a:pPr>
            <a:r>
              <a:rPr lang="en-US" sz="2800" b="1" dirty="0"/>
              <a:t>Two weeks later, Hank produced a proposed outline for the book…</a:t>
            </a:r>
          </a:p>
          <a:p>
            <a:pPr marL="0" indent="0">
              <a:lnSpc>
                <a:spcPct val="100000"/>
              </a:lnSpc>
              <a:buNone/>
            </a:pPr>
            <a:endParaRPr lang="en-US" sz="2800" b="1" dirty="0"/>
          </a:p>
        </p:txBody>
      </p:sp>
    </p:spTree>
    <p:extLst>
      <p:ext uri="{BB962C8B-B14F-4D97-AF65-F5344CB8AC3E}">
        <p14:creationId xmlns:p14="http://schemas.microsoft.com/office/powerpoint/2010/main" val="142210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500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randombar(horizontal)">
                                      <p:cBhvr>
                                        <p:cTn id="7" dur="500"/>
                                        <p:tgtEl>
                                          <p:spTgt spid="8">
                                            <p:txEl>
                                              <p:pRg st="0" end="0"/>
                                            </p:txEl>
                                          </p:spTgt>
                                        </p:tgtEl>
                                      </p:cBhvr>
                                    </p:animEffect>
                                  </p:childTnLst>
                                </p:cTn>
                              </p:par>
                            </p:childTnLst>
                          </p:cTn>
                        </p:par>
                        <p:par>
                          <p:cTn id="8" fill="hold">
                            <p:stCondLst>
                              <p:cond delay="5500"/>
                            </p:stCondLst>
                            <p:childTnLst>
                              <p:par>
                                <p:cTn id="9" presetID="14" presetClass="entr" presetSubtype="10" fill="hold" nodeType="afterEffect">
                                  <p:stCondLst>
                                    <p:cond delay="500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randombar(horizontal)">
                                      <p:cBhvr>
                                        <p:cTn id="11" dur="500"/>
                                        <p:tgtEl>
                                          <p:spTgt spid="8">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8">
                                            <p:txEl>
                                              <p:pRg st="2" end="2"/>
                                            </p:txEl>
                                          </p:spTgt>
                                        </p:tgtEl>
                                        <p:attrNameLst>
                                          <p:attrName>style.visibility</p:attrName>
                                        </p:attrNameLst>
                                      </p:cBhvr>
                                      <p:to>
                                        <p:strVal val="visible"/>
                                      </p:to>
                                    </p:set>
                                    <p:animEffect transition="in" filter="randombar(horizontal)">
                                      <p:cBhvr>
                                        <p:cTn id="16"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4400" y="914400"/>
            <a:ext cx="10360152" cy="887506"/>
          </a:xfrm>
        </p:spPr>
        <p:txBody>
          <a:bodyPr anchor="b"/>
          <a:lstStyle/>
          <a:p>
            <a:r>
              <a:rPr lang="en-US" sz="3200" b="1" dirty="0"/>
              <a:t>Bill’s Story  &amp;  There is a Solution</a:t>
            </a:r>
            <a:br>
              <a:rPr lang="en-US" sz="3200" b="1" dirty="0"/>
            </a:br>
            <a:r>
              <a:rPr lang="en-US" sz="3200" b="1" dirty="0"/>
              <a:t>Chapters 1 &amp; 2</a:t>
            </a:r>
          </a:p>
        </p:txBody>
      </p:sp>
      <p:sp>
        <p:nvSpPr>
          <p:cNvPr id="2" name="TextBox 1">
            <a:extLst>
              <a:ext uri="{FF2B5EF4-FFF2-40B4-BE49-F238E27FC236}">
                <a16:creationId xmlns:a16="http://schemas.microsoft.com/office/drawing/2014/main" id="{9AC95FA5-48B0-CA42-4E45-C77D86F8340A}"/>
              </a:ext>
            </a:extLst>
          </p:cNvPr>
          <p:cNvSpPr txBox="1"/>
          <p:nvPr/>
        </p:nvSpPr>
        <p:spPr>
          <a:xfrm>
            <a:off x="2864222" y="2378439"/>
            <a:ext cx="7745507" cy="2677656"/>
          </a:xfrm>
          <a:prstGeom prst="rect">
            <a:avLst/>
          </a:prstGeom>
          <a:noFill/>
        </p:spPr>
        <p:txBody>
          <a:bodyPr wrap="square" rtlCol="0">
            <a:spAutoFit/>
          </a:bodyPr>
          <a:lstStyle/>
          <a:p>
            <a:pPr marL="457200" indent="-457200">
              <a:buFont typeface="Arial" panose="020B0604020202020204" pitchFamily="34" charset="0"/>
              <a:buChar char="•"/>
            </a:pPr>
            <a:r>
              <a:rPr lang="en-US" sz="2800" b="1" dirty="0"/>
              <a:t>Chapters were utilized as an entry to raising funds</a:t>
            </a:r>
          </a:p>
          <a:p>
            <a:pPr marL="457200" indent="-457200">
              <a:buFont typeface="Arial" panose="020B0604020202020204" pitchFamily="34" charset="0"/>
              <a:buChar char="•"/>
            </a:pPr>
            <a:endParaRPr lang="en-US" sz="2800" b="1" dirty="0"/>
          </a:p>
          <a:p>
            <a:pPr marL="457200" indent="-457200">
              <a:buFont typeface="Arial" panose="020B0604020202020204" pitchFamily="34" charset="0"/>
              <a:buChar char="•"/>
            </a:pPr>
            <a:r>
              <a:rPr lang="en-US" sz="2800" b="1" dirty="0"/>
              <a:t>Presented to the NYC group</a:t>
            </a:r>
          </a:p>
          <a:p>
            <a:pPr marL="457200" indent="-457200">
              <a:buFont typeface="Arial" panose="020B0604020202020204" pitchFamily="34" charset="0"/>
              <a:buChar char="•"/>
            </a:pPr>
            <a:endParaRPr lang="en-US" sz="2800" b="1" dirty="0"/>
          </a:p>
          <a:p>
            <a:pPr marL="457200" indent="-457200">
              <a:buFont typeface="Arial" panose="020B0604020202020204" pitchFamily="34" charset="0"/>
              <a:buChar char="•"/>
            </a:pPr>
            <a:r>
              <a:rPr lang="en-US" sz="2800" b="1" dirty="0"/>
              <a:t>Mailed off to Dr. Bob soliciting comments…</a:t>
            </a:r>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3640057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300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par>
                          <p:cTn id="8" fill="hold">
                            <p:stCondLst>
                              <p:cond delay="3500"/>
                            </p:stCondLst>
                            <p:childTnLst>
                              <p:par>
                                <p:cTn id="9" presetID="16" presetClass="entr" presetSubtype="21" fill="hold" nodeType="afterEffect">
                                  <p:stCondLst>
                                    <p:cond delay="500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barn(inVertical)">
                                      <p:cBhvr>
                                        <p:cTn id="11" dur="500"/>
                                        <p:tgtEl>
                                          <p:spTgt spid="2">
                                            <p:txEl>
                                              <p:pRg st="2" end="2"/>
                                            </p:txEl>
                                          </p:spTgt>
                                        </p:tgtEl>
                                      </p:cBhvr>
                                    </p:animEffect>
                                  </p:childTnLst>
                                </p:cTn>
                              </p:par>
                            </p:childTnLst>
                          </p:cTn>
                        </p:par>
                        <p:par>
                          <p:cTn id="12" fill="hold">
                            <p:stCondLst>
                              <p:cond delay="9000"/>
                            </p:stCondLst>
                            <p:childTnLst>
                              <p:par>
                                <p:cTn id="13" presetID="16" presetClass="entr" presetSubtype="21" fill="hold" nodeType="afterEffect">
                                  <p:stCondLst>
                                    <p:cond delay="200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barn(inVertical)">
                                      <p:cBhvr>
                                        <p:cTn id="15"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5924" y="393895"/>
            <a:ext cx="10360152" cy="887506"/>
          </a:xfrm>
        </p:spPr>
        <p:txBody>
          <a:bodyPr anchor="b"/>
          <a:lstStyle/>
          <a:p>
            <a:r>
              <a:rPr lang="en-US" sz="3200" b="1" dirty="0"/>
              <a:t>Bill’s Letter to Akron</a:t>
            </a:r>
          </a:p>
        </p:txBody>
      </p:sp>
      <p:sp>
        <p:nvSpPr>
          <p:cNvPr id="4" name="TextBox 3">
            <a:extLst>
              <a:ext uri="{FF2B5EF4-FFF2-40B4-BE49-F238E27FC236}">
                <a16:creationId xmlns:a16="http://schemas.microsoft.com/office/drawing/2014/main" id="{B6C442ED-467A-3F8C-9B80-FC384C3E7B87}"/>
              </a:ext>
            </a:extLst>
          </p:cNvPr>
          <p:cNvSpPr txBox="1"/>
          <p:nvPr/>
        </p:nvSpPr>
        <p:spPr>
          <a:xfrm>
            <a:off x="2067951" y="1281401"/>
            <a:ext cx="9692640" cy="5262979"/>
          </a:xfrm>
          <a:prstGeom prst="rect">
            <a:avLst/>
          </a:prstGeom>
          <a:noFill/>
        </p:spPr>
        <p:txBody>
          <a:bodyPr wrap="square" rtlCol="0">
            <a:spAutoFit/>
          </a:bodyPr>
          <a:lstStyle/>
          <a:p>
            <a:endParaRPr lang="en-US" sz="2800" b="1" dirty="0"/>
          </a:p>
          <a:p>
            <a:endParaRPr lang="en-US" sz="2800" b="1" dirty="0"/>
          </a:p>
          <a:p>
            <a:endParaRPr lang="en-US" sz="2800" b="1" dirty="0"/>
          </a:p>
          <a:p>
            <a:r>
              <a:rPr lang="en-US" sz="2800" b="1" dirty="0"/>
              <a:t>“As a starting point I have, with the help of the folks here, dictated and mimeographed two chapter of the proposed book, one in the nature of an introduction and the second my own story.  These I enclose to you together with a rough outline of the contents of other chapters.  I imagine you could use this material as a sort of trial balloon, and a starting point for discussion of what you folks out there believe the book ought to contain.  Although I have made the beginning, I feel that the completed book should represent the work of many people.”</a:t>
            </a:r>
          </a:p>
        </p:txBody>
      </p:sp>
    </p:spTree>
    <p:extLst>
      <p:ext uri="{BB962C8B-B14F-4D97-AF65-F5344CB8AC3E}">
        <p14:creationId xmlns:p14="http://schemas.microsoft.com/office/powerpoint/2010/main" val="1501888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300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1000"/>
                                        <p:tgtEl>
                                          <p:spTgt spid="4">
                                            <p:txEl>
                                              <p:pRg st="3" end="3"/>
                                            </p:txEl>
                                          </p:spTgt>
                                        </p:tgtEl>
                                      </p:cBhvr>
                                    </p:animEffect>
                                    <p:anim calcmode="lin" valueType="num">
                                      <p:cBhvr>
                                        <p:cTn id="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5924" y="393895"/>
            <a:ext cx="10360152" cy="887506"/>
          </a:xfrm>
        </p:spPr>
        <p:txBody>
          <a:bodyPr anchor="b"/>
          <a:lstStyle/>
          <a:p>
            <a:r>
              <a:rPr lang="en-US" sz="3200" b="1" dirty="0"/>
              <a:t>The Chapters arrive in Akron</a:t>
            </a:r>
          </a:p>
        </p:txBody>
      </p:sp>
      <p:sp>
        <p:nvSpPr>
          <p:cNvPr id="4" name="TextBox 3">
            <a:extLst>
              <a:ext uri="{FF2B5EF4-FFF2-40B4-BE49-F238E27FC236}">
                <a16:creationId xmlns:a16="http://schemas.microsoft.com/office/drawing/2014/main" id="{B6C442ED-467A-3F8C-9B80-FC384C3E7B87}"/>
              </a:ext>
            </a:extLst>
          </p:cNvPr>
          <p:cNvSpPr txBox="1"/>
          <p:nvPr/>
        </p:nvSpPr>
        <p:spPr>
          <a:xfrm>
            <a:off x="2067951" y="1281401"/>
            <a:ext cx="9692640" cy="954107"/>
          </a:xfrm>
          <a:prstGeom prst="rect">
            <a:avLst/>
          </a:prstGeom>
          <a:noFill/>
        </p:spPr>
        <p:txBody>
          <a:bodyPr wrap="square" rtlCol="0">
            <a:spAutoFit/>
          </a:bodyPr>
          <a:lstStyle/>
          <a:p>
            <a:endParaRPr lang="en-US" sz="2800" b="1" dirty="0"/>
          </a:p>
          <a:p>
            <a:endParaRPr lang="en-US" sz="2800" b="1" dirty="0"/>
          </a:p>
        </p:txBody>
      </p:sp>
      <p:sp>
        <p:nvSpPr>
          <p:cNvPr id="3" name="TextBox 2">
            <a:extLst>
              <a:ext uri="{FF2B5EF4-FFF2-40B4-BE49-F238E27FC236}">
                <a16:creationId xmlns:a16="http://schemas.microsoft.com/office/drawing/2014/main" id="{9A6B14BE-6F9B-5FD2-3518-DADD202B7083}"/>
              </a:ext>
            </a:extLst>
          </p:cNvPr>
          <p:cNvSpPr txBox="1"/>
          <p:nvPr/>
        </p:nvSpPr>
        <p:spPr>
          <a:xfrm>
            <a:off x="915924" y="3929995"/>
            <a:ext cx="11040035" cy="1446550"/>
          </a:xfrm>
          <a:prstGeom prst="rect">
            <a:avLst/>
          </a:prstGeom>
          <a:noFill/>
        </p:spPr>
        <p:txBody>
          <a:bodyPr wrap="square" rtlCol="0">
            <a:spAutoFit/>
          </a:bodyPr>
          <a:lstStyle/>
          <a:p>
            <a:r>
              <a:rPr lang="en-US" sz="2800" b="1" dirty="0"/>
              <a:t>			</a:t>
            </a:r>
            <a:r>
              <a:rPr lang="en-US" sz="3200" b="1" dirty="0"/>
              <a:t>Dr. Bob replied, “Looks good”…</a:t>
            </a:r>
          </a:p>
          <a:p>
            <a:endParaRPr lang="en-US" sz="2800" b="1" dirty="0"/>
          </a:p>
          <a:p>
            <a:r>
              <a:rPr lang="en-US" sz="2800" b="1" dirty="0"/>
              <a:t>Anticipating the response, Dr. Bob never shared them with the Akron Group</a:t>
            </a:r>
          </a:p>
        </p:txBody>
      </p:sp>
    </p:spTree>
    <p:extLst>
      <p:ext uri="{BB962C8B-B14F-4D97-AF65-F5344CB8AC3E}">
        <p14:creationId xmlns:p14="http://schemas.microsoft.com/office/powerpoint/2010/main" val="3366745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914400" y="914400"/>
            <a:ext cx="9117106" cy="914400"/>
          </a:xfrm>
        </p:spPr>
        <p:txBody>
          <a:bodyPr/>
          <a:lstStyle/>
          <a:p>
            <a:r>
              <a:rPr lang="en-US" b="1" dirty="0"/>
              <a:t>More About Alcoholism  &amp;  We Agnostics                        		Chapters  3  &amp;  4</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605118" y="2429077"/>
            <a:ext cx="10354235" cy="3356576"/>
          </a:xfrm>
        </p:spPr>
        <p:txBody>
          <a:bodyPr>
            <a:normAutofit lnSpcReduction="10000"/>
          </a:bodyPr>
          <a:lstStyle/>
          <a:p>
            <a:pPr marL="342900" indent="-342900">
              <a:lnSpc>
                <a:spcPct val="150000"/>
              </a:lnSpc>
            </a:pPr>
            <a:r>
              <a:rPr lang="en-US" sz="2800" b="1" dirty="0"/>
              <a:t>Publishing talk pushes Bill back to writing</a:t>
            </a:r>
          </a:p>
          <a:p>
            <a:pPr marL="342900" indent="-342900">
              <a:lnSpc>
                <a:spcPct val="150000"/>
              </a:lnSpc>
            </a:pPr>
            <a:r>
              <a:rPr lang="en-US" sz="2800" b="1" dirty="0"/>
              <a:t>Chapters 3 &amp; 4 were written during September and October of 1938</a:t>
            </a:r>
          </a:p>
          <a:p>
            <a:pPr marL="342900" indent="-342900">
              <a:lnSpc>
                <a:spcPct val="100000"/>
              </a:lnSpc>
            </a:pPr>
            <a:r>
              <a:rPr lang="en-US" sz="2800" b="1" dirty="0"/>
              <a:t>Continues to show that the problem is “in the mind”, and is </a:t>
            </a:r>
          </a:p>
          <a:p>
            <a:pPr marL="0" indent="0">
              <a:lnSpc>
                <a:spcPct val="100000"/>
              </a:lnSpc>
              <a:buNone/>
            </a:pPr>
            <a:r>
              <a:rPr lang="en-US" sz="2800" b="1" dirty="0"/>
              <a:t>     progressive &amp; permanent</a:t>
            </a:r>
          </a:p>
          <a:p>
            <a:pPr marL="342900" indent="-342900">
              <a:lnSpc>
                <a:spcPct val="150000"/>
              </a:lnSpc>
            </a:pPr>
            <a:r>
              <a:rPr lang="en-US" sz="2800" b="1" dirty="0"/>
              <a:t>Opens up the spiritual side to a “Higher Power”…</a:t>
            </a:r>
          </a:p>
          <a:p>
            <a:pPr marL="342900" indent="-342900">
              <a:lnSpc>
                <a:spcPct val="150000"/>
              </a:lnSpc>
            </a:pPr>
            <a:endParaRPr lang="en-US" b="1" dirty="0"/>
          </a:p>
        </p:txBody>
      </p:sp>
    </p:spTree>
    <p:extLst>
      <p:ext uri="{BB962C8B-B14F-4D97-AF65-F5344CB8AC3E}">
        <p14:creationId xmlns:p14="http://schemas.microsoft.com/office/powerpoint/2010/main" val="1828087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300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8">
                                            <p:txEl>
                                              <p:pRg st="0" end="0"/>
                                            </p:txEl>
                                          </p:spTgt>
                                        </p:tgtEl>
                                      </p:cBhvr>
                                    </p:animEffect>
                                  </p:childTnLst>
                                </p:cTn>
                              </p:par>
                            </p:childTnLst>
                          </p:cTn>
                        </p:par>
                        <p:par>
                          <p:cTn id="10" fill="hold">
                            <p:stCondLst>
                              <p:cond delay="3500"/>
                            </p:stCondLst>
                            <p:childTnLst>
                              <p:par>
                                <p:cTn id="11" presetID="53" presetClass="entr" presetSubtype="16" fill="hold" nodeType="afterEffect">
                                  <p:stCondLst>
                                    <p:cond delay="500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p:cTn id="13"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8">
                                            <p:txEl>
                                              <p:pRg st="1" end="1"/>
                                            </p:txEl>
                                          </p:spTgt>
                                        </p:tgtEl>
                                      </p:cBhvr>
                                    </p:animEffect>
                                  </p:childTnLst>
                                </p:cTn>
                              </p:par>
                            </p:childTnLst>
                          </p:cTn>
                        </p:par>
                        <p:par>
                          <p:cTn id="16" fill="hold">
                            <p:stCondLst>
                              <p:cond delay="9000"/>
                            </p:stCondLst>
                            <p:childTnLst>
                              <p:par>
                                <p:cTn id="17" presetID="16" presetClass="entr" presetSubtype="21" fill="hold" nodeType="afterEffect">
                                  <p:stCondLst>
                                    <p:cond delay="400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barn(inVertical)">
                                      <p:cBhvr>
                                        <p:cTn id="19" dur="500"/>
                                        <p:tgtEl>
                                          <p:spTgt spid="8">
                                            <p:txEl>
                                              <p:pRg st="2" end="2"/>
                                            </p:txEl>
                                          </p:spTgt>
                                        </p:tgtEl>
                                      </p:cBhvr>
                                    </p:animEffect>
                                  </p:childTnLst>
                                </p:cTn>
                              </p:par>
                              <p:par>
                                <p:cTn id="20" presetID="16" presetClass="entr" presetSubtype="21" fill="hold" nodeType="withEffect">
                                  <p:stCondLst>
                                    <p:cond delay="400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par>
                          <p:cTn id="23" fill="hold">
                            <p:stCondLst>
                              <p:cond delay="13500"/>
                            </p:stCondLst>
                            <p:childTnLst>
                              <p:par>
                                <p:cTn id="24" presetID="16" presetClass="entr" presetSubtype="21" fill="hold" nodeType="afterEffect">
                                  <p:stCondLst>
                                    <p:cond delay="5000"/>
                                  </p:stCondLst>
                                  <p:childTnLst>
                                    <p:set>
                                      <p:cBhvr>
                                        <p:cTn id="25" dur="1" fill="hold">
                                          <p:stCondLst>
                                            <p:cond delay="0"/>
                                          </p:stCondLst>
                                        </p:cTn>
                                        <p:tgtEl>
                                          <p:spTgt spid="8">
                                            <p:txEl>
                                              <p:pRg st="4" end="4"/>
                                            </p:txEl>
                                          </p:spTgt>
                                        </p:tgtEl>
                                        <p:attrNameLst>
                                          <p:attrName>style.visibility</p:attrName>
                                        </p:attrNameLst>
                                      </p:cBhvr>
                                      <p:to>
                                        <p:strVal val="visible"/>
                                      </p:to>
                                    </p:set>
                                    <p:animEffect transition="in" filter="barn(inVertical)">
                                      <p:cBhvr>
                                        <p:cTn id="26"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34471" y="914400"/>
            <a:ext cx="11846858" cy="914400"/>
          </a:xfrm>
        </p:spPr>
        <p:txBody>
          <a:bodyPr/>
          <a:lstStyle/>
          <a:p>
            <a:r>
              <a:rPr lang="en-US" sz="3000" b="1" dirty="0"/>
              <a:t>Working with Others, To Wives, and The Family Afterwards</a:t>
            </a:r>
            <a:br>
              <a:rPr lang="en-US" sz="3000" b="1" dirty="0"/>
            </a:br>
            <a:r>
              <a:rPr lang="en-US" sz="3000" b="1" dirty="0"/>
              <a:t>			Chapters 7, 8, and 9</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363072" y="2429077"/>
            <a:ext cx="10596282" cy="3356576"/>
          </a:xfrm>
        </p:spPr>
        <p:txBody>
          <a:bodyPr>
            <a:normAutofit/>
          </a:bodyPr>
          <a:lstStyle/>
          <a:p>
            <a:pPr marL="342900" indent="-342900">
              <a:lnSpc>
                <a:spcPct val="150000"/>
              </a:lnSpc>
            </a:pPr>
            <a:r>
              <a:rPr lang="en-US" sz="2800" b="1" dirty="0"/>
              <a:t>Chapters 7, 8, &amp; 9 were written during October &amp; November of 1938</a:t>
            </a:r>
          </a:p>
          <a:p>
            <a:pPr marL="342900" indent="-342900">
              <a:lnSpc>
                <a:spcPct val="150000"/>
              </a:lnSpc>
            </a:pPr>
            <a:r>
              <a:rPr lang="en-US" sz="2800" b="1" dirty="0"/>
              <a:t>All were forwarded on to Akron with very limited exposure</a:t>
            </a:r>
          </a:p>
          <a:p>
            <a:pPr marL="342900" indent="-342900">
              <a:lnSpc>
                <a:spcPct val="150000"/>
              </a:lnSpc>
            </a:pPr>
            <a:r>
              <a:rPr lang="en-US" sz="2800" b="1" dirty="0"/>
              <a:t> Yes, Lois thought that she should write the chapter to the wives…</a:t>
            </a:r>
          </a:p>
          <a:p>
            <a:pPr marL="342900" indent="-342900">
              <a:lnSpc>
                <a:spcPct val="150000"/>
              </a:lnSpc>
            </a:pPr>
            <a:r>
              <a:rPr lang="en-US" sz="2800" b="1" dirty="0"/>
              <a:t>Additionally, personal stories were requested…</a:t>
            </a:r>
          </a:p>
          <a:p>
            <a:pPr marL="342900" indent="-342900">
              <a:lnSpc>
                <a:spcPct val="150000"/>
              </a:lnSpc>
            </a:pPr>
            <a:endParaRPr lang="en-US" sz="2800" b="1" dirty="0"/>
          </a:p>
          <a:p>
            <a:pPr marL="342900" indent="-342900">
              <a:lnSpc>
                <a:spcPct val="150000"/>
              </a:lnSpc>
            </a:pPr>
            <a:endParaRPr lang="en-US" b="1" dirty="0"/>
          </a:p>
        </p:txBody>
      </p:sp>
    </p:spTree>
    <p:extLst>
      <p:ext uri="{BB962C8B-B14F-4D97-AF65-F5344CB8AC3E}">
        <p14:creationId xmlns:p14="http://schemas.microsoft.com/office/powerpoint/2010/main" val="107528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400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par>
                          <p:cTn id="7" fill="hold">
                            <p:stCondLst>
                              <p:cond delay="4000"/>
                            </p:stCondLst>
                            <p:childTnLst>
                              <p:par>
                                <p:cTn id="8" presetID="1" presetClass="entr" presetSubtype="0" fill="hold" nodeType="afterEffect">
                                  <p:stCondLst>
                                    <p:cond delay="4000"/>
                                  </p:stCondLst>
                                  <p:childTnLst>
                                    <p:set>
                                      <p:cBhvr>
                                        <p:cTn id="9" dur="1" fill="hold">
                                          <p:stCondLst>
                                            <p:cond delay="0"/>
                                          </p:stCondLst>
                                        </p:cTn>
                                        <p:tgtEl>
                                          <p:spTgt spid="8">
                                            <p:txEl>
                                              <p:pRg st="1" end="1"/>
                                            </p:txEl>
                                          </p:spTgt>
                                        </p:tgtEl>
                                        <p:attrNameLst>
                                          <p:attrName>style.visibility</p:attrName>
                                        </p:attrNameLst>
                                      </p:cBhvr>
                                      <p:to>
                                        <p:strVal val="visible"/>
                                      </p:to>
                                    </p:set>
                                  </p:childTnLst>
                                </p:cTn>
                              </p:par>
                            </p:childTnLst>
                          </p:cTn>
                        </p:par>
                        <p:par>
                          <p:cTn id="10" fill="hold">
                            <p:stCondLst>
                              <p:cond delay="8000"/>
                            </p:stCondLst>
                            <p:childTnLst>
                              <p:par>
                                <p:cTn id="11" presetID="1" presetClass="entr" presetSubtype="0" fill="hold" nodeType="afterEffect">
                                  <p:stCondLst>
                                    <p:cond delay="400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3697941" y="188259"/>
            <a:ext cx="6225988" cy="914400"/>
          </a:xfrm>
        </p:spPr>
        <p:txBody>
          <a:bodyPr/>
          <a:lstStyle/>
          <a:p>
            <a:r>
              <a:rPr lang="en-US" b="1" dirty="0"/>
              <a:t>Hank’s Plan</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457200" y="1312971"/>
            <a:ext cx="10354235" cy="5356769"/>
          </a:xfrm>
        </p:spPr>
        <p:txBody>
          <a:bodyPr>
            <a:normAutofit/>
          </a:bodyPr>
          <a:lstStyle/>
          <a:p>
            <a:pPr marL="342900" indent="-342900">
              <a:lnSpc>
                <a:spcPct val="150000"/>
              </a:lnSpc>
            </a:pPr>
            <a:r>
              <a:rPr lang="en-US" sz="2800" b="1" dirty="0"/>
              <a:t>Hank forms his own publishing company and sells stock</a:t>
            </a:r>
          </a:p>
          <a:p>
            <a:pPr marL="342900" indent="-342900">
              <a:lnSpc>
                <a:spcPct val="150000"/>
              </a:lnSpc>
            </a:pPr>
            <a:r>
              <a:rPr lang="en-US" sz="2800" b="1" dirty="0"/>
              <a:t>One Hundred Men Corporation is formed  (600 shares) @ $25)…</a:t>
            </a:r>
          </a:p>
          <a:p>
            <a:pPr marL="342900" indent="-342900">
              <a:lnSpc>
                <a:spcPct val="150000"/>
              </a:lnSpc>
            </a:pPr>
            <a:r>
              <a:rPr lang="en-US" sz="2800" b="1" dirty="0"/>
              <a:t>The NYC drunks refused outright...</a:t>
            </a:r>
          </a:p>
          <a:p>
            <a:pPr marL="342900" indent="-342900">
              <a:lnSpc>
                <a:spcPct val="150000"/>
              </a:lnSpc>
            </a:pPr>
            <a:r>
              <a:rPr lang="en-US" sz="2800" b="1" dirty="0"/>
              <a:t>Soliciting magazines for promotional – Readers Digest…</a:t>
            </a:r>
          </a:p>
          <a:p>
            <a:pPr marL="342900" indent="-342900">
              <a:lnSpc>
                <a:spcPct val="150000"/>
              </a:lnSpc>
            </a:pPr>
            <a:r>
              <a:rPr lang="en-US" sz="2800" b="1" dirty="0"/>
              <a:t>Hank goes into marketing overdrive with a prospectus…</a:t>
            </a:r>
          </a:p>
          <a:p>
            <a:pPr marL="342900" indent="-342900">
              <a:lnSpc>
                <a:spcPct val="150000"/>
              </a:lnSpc>
            </a:pPr>
            <a:r>
              <a:rPr lang="en-US" sz="2800" b="1" dirty="0"/>
              <a:t>Eventually, 179 shares are sold</a:t>
            </a:r>
          </a:p>
          <a:p>
            <a:pPr marL="342900" indent="-342900">
              <a:lnSpc>
                <a:spcPct val="150000"/>
              </a:lnSpc>
            </a:pPr>
            <a:endParaRPr lang="en-US" sz="2800" b="1" dirty="0"/>
          </a:p>
        </p:txBody>
      </p:sp>
    </p:spTree>
    <p:extLst>
      <p:ext uri="{BB962C8B-B14F-4D97-AF65-F5344CB8AC3E}">
        <p14:creationId xmlns:p14="http://schemas.microsoft.com/office/powerpoint/2010/main" val="2934458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300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8">
                                            <p:txEl>
                                              <p:pRg st="0" end="0"/>
                                            </p:txEl>
                                          </p:spTgt>
                                        </p:tgtEl>
                                      </p:cBhvr>
                                    </p:animEffect>
                                  </p:childTnLst>
                                </p:cTn>
                              </p:par>
                            </p:childTnLst>
                          </p:cTn>
                        </p:par>
                        <p:par>
                          <p:cTn id="10" fill="hold">
                            <p:stCondLst>
                              <p:cond delay="3500"/>
                            </p:stCondLst>
                            <p:childTnLst>
                              <p:par>
                                <p:cTn id="11" presetID="53" presetClass="entr" presetSubtype="16" fill="hold" nodeType="afterEffect">
                                  <p:stCondLst>
                                    <p:cond delay="500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p:cTn id="13"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 calcmode="lin" valueType="num">
                                      <p:cBhvr>
                                        <p:cTn id="20"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21"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 calcmode="lin" valueType="num">
                                      <p:cBhvr>
                                        <p:cTn id="27"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8">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8">
                                            <p:txEl>
                                              <p:pRg st="4" end="4"/>
                                            </p:txEl>
                                          </p:spTgt>
                                        </p:tgtEl>
                                        <p:attrNameLst>
                                          <p:attrName>style.visibility</p:attrName>
                                        </p:attrNameLst>
                                      </p:cBhvr>
                                      <p:to>
                                        <p:strVal val="visible"/>
                                      </p:to>
                                    </p:set>
                                    <p:anim calcmode="lin" valueType="num">
                                      <p:cBhvr>
                                        <p:cTn id="34" dur="500" fill="hold"/>
                                        <p:tgtEl>
                                          <p:spTgt spid="8">
                                            <p:txEl>
                                              <p:pRg st="4" end="4"/>
                                            </p:txEl>
                                          </p:spTgt>
                                        </p:tgtEl>
                                        <p:attrNameLst>
                                          <p:attrName>ppt_w</p:attrName>
                                        </p:attrNameLst>
                                      </p:cBhvr>
                                      <p:tavLst>
                                        <p:tav tm="0">
                                          <p:val>
                                            <p:fltVal val="0"/>
                                          </p:val>
                                        </p:tav>
                                        <p:tav tm="100000">
                                          <p:val>
                                            <p:strVal val="#ppt_w"/>
                                          </p:val>
                                        </p:tav>
                                      </p:tavLst>
                                    </p:anim>
                                    <p:anim calcmode="lin" valueType="num">
                                      <p:cBhvr>
                                        <p:cTn id="35" dur="500" fill="hold"/>
                                        <p:tgtEl>
                                          <p:spTgt spid="8">
                                            <p:txEl>
                                              <p:pRg st="4" end="4"/>
                                            </p:txEl>
                                          </p:spTgt>
                                        </p:tgtEl>
                                        <p:attrNameLst>
                                          <p:attrName>ppt_h</p:attrName>
                                        </p:attrNameLst>
                                      </p:cBhvr>
                                      <p:tavLst>
                                        <p:tav tm="0">
                                          <p:val>
                                            <p:fltVal val="0"/>
                                          </p:val>
                                        </p:tav>
                                        <p:tav tm="100000">
                                          <p:val>
                                            <p:strVal val="#ppt_h"/>
                                          </p:val>
                                        </p:tav>
                                      </p:tavLst>
                                    </p:anim>
                                    <p:animEffect transition="in" filter="fade">
                                      <p:cBhvr>
                                        <p:cTn id="36" dur="500"/>
                                        <p:tgtEl>
                                          <p:spTgt spid="8">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8">
                                            <p:txEl>
                                              <p:pRg st="5" end="5"/>
                                            </p:txEl>
                                          </p:spTgt>
                                        </p:tgtEl>
                                        <p:attrNameLst>
                                          <p:attrName>style.visibility</p:attrName>
                                        </p:attrNameLst>
                                      </p:cBhvr>
                                      <p:to>
                                        <p:strVal val="visible"/>
                                      </p:to>
                                    </p:set>
                                    <p:anim calcmode="lin" valueType="num">
                                      <p:cBhvr>
                                        <p:cTn id="41" dur="500" fill="hold"/>
                                        <p:tgtEl>
                                          <p:spTgt spid="8">
                                            <p:txEl>
                                              <p:pRg st="5" end="5"/>
                                            </p:txEl>
                                          </p:spTgt>
                                        </p:tgtEl>
                                        <p:attrNameLst>
                                          <p:attrName>ppt_w</p:attrName>
                                        </p:attrNameLst>
                                      </p:cBhvr>
                                      <p:tavLst>
                                        <p:tav tm="0">
                                          <p:val>
                                            <p:fltVal val="0"/>
                                          </p:val>
                                        </p:tav>
                                        <p:tav tm="100000">
                                          <p:val>
                                            <p:strVal val="#ppt_w"/>
                                          </p:val>
                                        </p:tav>
                                      </p:tavLst>
                                    </p:anim>
                                    <p:anim calcmode="lin" valueType="num">
                                      <p:cBhvr>
                                        <p:cTn id="42" dur="500" fill="hold"/>
                                        <p:tgtEl>
                                          <p:spTgt spid="8">
                                            <p:txEl>
                                              <p:pRg st="5" end="5"/>
                                            </p:txEl>
                                          </p:spTgt>
                                        </p:tgtEl>
                                        <p:attrNameLst>
                                          <p:attrName>ppt_h</p:attrName>
                                        </p:attrNameLst>
                                      </p:cBhvr>
                                      <p:tavLst>
                                        <p:tav tm="0">
                                          <p:val>
                                            <p:fltVal val="0"/>
                                          </p:val>
                                        </p:tav>
                                        <p:tav tm="100000">
                                          <p:val>
                                            <p:strVal val="#ppt_h"/>
                                          </p:val>
                                        </p:tav>
                                      </p:tavLst>
                                    </p:anim>
                                    <p:animEffect transition="in" filter="fade">
                                      <p:cBhvr>
                                        <p:cTn id="43"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2138288" y="235741"/>
            <a:ext cx="6310767" cy="914400"/>
          </a:xfrm>
        </p:spPr>
        <p:txBody>
          <a:bodyPr/>
          <a:lstStyle/>
          <a:p>
            <a:r>
              <a:rPr lang="en-US" sz="3200" dirty="0"/>
              <a:t>What We </a:t>
            </a:r>
            <a:r>
              <a:rPr lang="en-US" dirty="0"/>
              <a:t>Will cover</a:t>
            </a:r>
            <a:r>
              <a:rPr lang="en-US" sz="3200" dirty="0"/>
              <a:t> Today</a:t>
            </a:r>
            <a:endParaRPr lang="en-US" dirty="0"/>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633046" y="1983545"/>
            <a:ext cx="9959926" cy="4652782"/>
          </a:xfrm>
        </p:spPr>
        <p:txBody>
          <a:bodyPr>
            <a:normAutofit/>
          </a:bodyPr>
          <a:lstStyle/>
          <a:p>
            <a:pPr>
              <a:lnSpc>
                <a:spcPct val="150000"/>
              </a:lnSpc>
            </a:pPr>
            <a:r>
              <a:rPr lang="en-US" sz="2800" b="1" dirty="0"/>
              <a:t>Select historical highpoints of the early recovery period</a:t>
            </a:r>
          </a:p>
          <a:p>
            <a:pPr>
              <a:lnSpc>
                <a:spcPct val="150000"/>
              </a:lnSpc>
            </a:pPr>
            <a:r>
              <a:rPr lang="en-US" sz="2800" b="1" dirty="0"/>
              <a:t>Correct some of the myths surrounding the period as told in speech’s, talks, and personal histories</a:t>
            </a:r>
          </a:p>
          <a:p>
            <a:pPr>
              <a:lnSpc>
                <a:spcPct val="150000"/>
              </a:lnSpc>
            </a:pPr>
            <a:r>
              <a:rPr lang="en-US" sz="2800" b="1" dirty="0"/>
              <a:t>Lay bare the roles played by the key players in A.A.’s development to understand how A.A. was truly created</a:t>
            </a:r>
          </a:p>
          <a:p>
            <a:endParaRPr lang="en-US" dirty="0"/>
          </a:p>
        </p:txBody>
      </p:sp>
    </p:spTree>
    <p:extLst>
      <p:ext uri="{BB962C8B-B14F-4D97-AF65-F5344CB8AC3E}">
        <p14:creationId xmlns:p14="http://schemas.microsoft.com/office/powerpoint/2010/main" val="58598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300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par>
                          <p:cTn id="7" fill="hold">
                            <p:stCondLst>
                              <p:cond delay="3000"/>
                            </p:stCondLst>
                            <p:childTnLst>
                              <p:par>
                                <p:cTn id="8" presetID="1" presetClass="entr" presetSubtype="0" fill="hold" nodeType="afterEffect">
                                  <p:stCondLst>
                                    <p:cond delay="4000"/>
                                  </p:stCondLst>
                                  <p:childTnLst>
                                    <p:set>
                                      <p:cBhvr>
                                        <p:cTn id="9" dur="1" fill="hold">
                                          <p:stCondLst>
                                            <p:cond delay="0"/>
                                          </p:stCondLst>
                                        </p:cTn>
                                        <p:tgtEl>
                                          <p:spTgt spid="8">
                                            <p:txEl>
                                              <p:pRg st="1" end="1"/>
                                            </p:txEl>
                                          </p:spTgt>
                                        </p:tgtEl>
                                        <p:attrNameLst>
                                          <p:attrName>style.visibility</p:attrName>
                                        </p:attrNameLst>
                                      </p:cBhvr>
                                      <p:to>
                                        <p:strVal val="visible"/>
                                      </p:to>
                                    </p:set>
                                  </p:childTnLst>
                                </p:cTn>
                              </p:par>
                            </p:childTnLst>
                          </p:cTn>
                        </p:par>
                        <p:par>
                          <p:cTn id="10" fill="hold">
                            <p:stCondLst>
                              <p:cond delay="7000"/>
                            </p:stCondLst>
                            <p:childTnLst>
                              <p:par>
                                <p:cTn id="11" presetID="1" presetClass="entr" presetSubtype="0" fill="hold" nodeType="afterEffect">
                                  <p:stCondLst>
                                    <p:cond delay="500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2203076" y="1072347"/>
            <a:ext cx="7785847" cy="914400"/>
          </a:xfrm>
        </p:spPr>
        <p:txBody>
          <a:bodyPr/>
          <a:lstStyle/>
          <a:p>
            <a:r>
              <a:rPr lang="en-US" b="1" dirty="0"/>
              <a:t>To Employers  &amp;  A Vision for You</a:t>
            </a:r>
            <a:br>
              <a:rPr lang="en-US" b="1" dirty="0"/>
            </a:br>
            <a:r>
              <a:rPr lang="en-US" b="1" dirty="0"/>
              <a:t>                    Chapters 10 &amp; 11</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497540" y="2429077"/>
            <a:ext cx="10461813" cy="3356576"/>
          </a:xfrm>
        </p:spPr>
        <p:txBody>
          <a:bodyPr>
            <a:normAutofit fontScale="92500" lnSpcReduction="10000"/>
          </a:bodyPr>
          <a:lstStyle/>
          <a:p>
            <a:pPr marL="342900" indent="-342900">
              <a:lnSpc>
                <a:spcPct val="150000"/>
              </a:lnSpc>
            </a:pPr>
            <a:r>
              <a:rPr lang="en-US" sz="2800" b="1" dirty="0"/>
              <a:t>Chapters 10 &amp; 11 were written during November of 1938</a:t>
            </a:r>
          </a:p>
          <a:p>
            <a:pPr marL="342900" indent="-342900">
              <a:lnSpc>
                <a:spcPct val="150000"/>
              </a:lnSpc>
            </a:pPr>
            <a:r>
              <a:rPr lang="en-US" sz="2800" b="1" dirty="0"/>
              <a:t>To Employers was written by Hank Parkhurst – Edited by Bill…</a:t>
            </a:r>
          </a:p>
          <a:p>
            <a:pPr marL="342900" indent="-342900">
              <a:lnSpc>
                <a:spcPct val="150000"/>
              </a:lnSpc>
            </a:pPr>
            <a:r>
              <a:rPr lang="en-US" sz="2800" b="1" dirty="0"/>
              <a:t>All were forwarded on to Akron.    ……..with similar results as only a select few saw them…</a:t>
            </a:r>
          </a:p>
          <a:p>
            <a:pPr marL="342900" indent="-342900">
              <a:lnSpc>
                <a:spcPct val="150000"/>
              </a:lnSpc>
            </a:pPr>
            <a:r>
              <a:rPr lang="en-US" sz="2800" b="1" dirty="0"/>
              <a:t>At this point, Bill received few criticisms or objections from the NYC Group</a:t>
            </a:r>
          </a:p>
          <a:p>
            <a:pPr marL="342900" indent="-342900">
              <a:lnSpc>
                <a:spcPct val="150000"/>
              </a:lnSpc>
            </a:pPr>
            <a:endParaRPr lang="en-US" sz="2800" b="1" dirty="0"/>
          </a:p>
          <a:p>
            <a:pPr marL="342900" indent="-342900">
              <a:lnSpc>
                <a:spcPct val="150000"/>
              </a:lnSpc>
            </a:pPr>
            <a:endParaRPr lang="en-US" b="1" dirty="0"/>
          </a:p>
        </p:txBody>
      </p:sp>
    </p:spTree>
    <p:extLst>
      <p:ext uri="{BB962C8B-B14F-4D97-AF65-F5344CB8AC3E}">
        <p14:creationId xmlns:p14="http://schemas.microsoft.com/office/powerpoint/2010/main" val="3465228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400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fade">
                                      <p:cBhvr>
                                        <p:cTn id="11" dur="500"/>
                                        <p:tgtEl>
                                          <p:spTgt spid="8">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8">
                                            <p:txEl>
                                              <p:pRg st="2" end="2"/>
                                            </p:txEl>
                                          </p:spTgt>
                                        </p:tgtEl>
                                        <p:attrNameLst>
                                          <p:attrName>style.visibility</p:attrName>
                                        </p:attrNameLst>
                                      </p:cBhvr>
                                      <p:to>
                                        <p:strVal val="visible"/>
                                      </p:to>
                                    </p:set>
                                    <p:animEffect transition="in" filter="circle(in)">
                                      <p:cBhvr>
                                        <p:cTn id="16" dur="2000"/>
                                        <p:tgtEl>
                                          <p:spTgt spid="8">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circle(in)">
                                      <p:cBhvr>
                                        <p:cTn id="21" dur="20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11004-166D-7009-755E-1AFDB663D22F}"/>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82E7E252-DED7-1015-C783-A028CB788E5A}"/>
              </a:ext>
            </a:extLst>
          </p:cNvPr>
          <p:cNvSpPr>
            <a:spLocks noGrp="1"/>
          </p:cNvSpPr>
          <p:nvPr>
            <p:ph type="title"/>
          </p:nvPr>
        </p:nvSpPr>
        <p:spPr>
          <a:xfrm>
            <a:off x="900953" y="444292"/>
            <a:ext cx="9009529" cy="914400"/>
          </a:xfrm>
        </p:spPr>
        <p:txBody>
          <a:bodyPr/>
          <a:lstStyle/>
          <a:p>
            <a:r>
              <a:rPr lang="en-US" sz="3200" b="1" dirty="0"/>
              <a:t>Bill finally gets to the most important parts</a:t>
            </a:r>
            <a:br>
              <a:rPr lang="en-US" sz="3200" b="1" dirty="0"/>
            </a:br>
            <a:r>
              <a:rPr lang="en-US" sz="3200" b="1" dirty="0"/>
              <a:t>Chapters 4  &amp; 5 -  The Steps and Into Action</a:t>
            </a:r>
            <a:endParaRPr lang="en-US" b="1" dirty="0"/>
          </a:p>
        </p:txBody>
      </p:sp>
      <p:sp>
        <p:nvSpPr>
          <p:cNvPr id="14" name="Content Placeholder 13">
            <a:extLst>
              <a:ext uri="{FF2B5EF4-FFF2-40B4-BE49-F238E27FC236}">
                <a16:creationId xmlns:a16="http://schemas.microsoft.com/office/drawing/2014/main" id="{AB338D8E-DDE9-4AA8-0889-5041C30AA562}"/>
              </a:ext>
            </a:extLst>
          </p:cNvPr>
          <p:cNvSpPr>
            <a:spLocks noGrp="1"/>
          </p:cNvSpPr>
          <p:nvPr>
            <p:ph sz="quarter" idx="11"/>
          </p:nvPr>
        </p:nvSpPr>
        <p:spPr>
          <a:xfrm>
            <a:off x="490818" y="1608806"/>
            <a:ext cx="9525380" cy="4469264"/>
          </a:xfrm>
        </p:spPr>
        <p:txBody>
          <a:bodyPr>
            <a:normAutofit/>
          </a:bodyPr>
          <a:lstStyle/>
          <a:p>
            <a:pPr marL="342900" indent="-342900">
              <a:lnSpc>
                <a:spcPct val="150000"/>
              </a:lnSpc>
              <a:buFont typeface="Arial" panose="020B0604020202020204" pitchFamily="34" charset="0"/>
              <a:buChar char="•"/>
            </a:pPr>
            <a:r>
              <a:rPr lang="en-US" sz="2800" b="1" dirty="0"/>
              <a:t>Written in December 1938…</a:t>
            </a:r>
          </a:p>
          <a:p>
            <a:pPr marL="342900" indent="-342900">
              <a:lnSpc>
                <a:spcPct val="150000"/>
              </a:lnSpc>
              <a:buFont typeface="Arial" panose="020B0604020202020204" pitchFamily="34" charset="0"/>
              <a:buChar char="•"/>
            </a:pPr>
            <a:r>
              <a:rPr lang="en-US" sz="2800" b="1" dirty="0"/>
              <a:t>The Steps were outlined first, and then the Chapter was written</a:t>
            </a:r>
          </a:p>
          <a:p>
            <a:pPr marL="342900" indent="-342900">
              <a:lnSpc>
                <a:spcPct val="150000"/>
              </a:lnSpc>
              <a:buFont typeface="Arial" panose="020B0604020202020204" pitchFamily="34" charset="0"/>
              <a:buChar char="•"/>
            </a:pPr>
            <a:r>
              <a:rPr lang="en-US" sz="2800" b="1" dirty="0"/>
              <a:t>Finally, discussions in NYC and argument in the office…</a:t>
            </a:r>
          </a:p>
          <a:p>
            <a:pPr marL="342900" indent="-342900">
              <a:lnSpc>
                <a:spcPct val="150000"/>
              </a:lnSpc>
              <a:buFont typeface="Arial" panose="020B0604020202020204" pitchFamily="34" charset="0"/>
              <a:buChar char="•"/>
            </a:pPr>
            <a:r>
              <a:rPr lang="en-US" sz="2800" b="1" dirty="0"/>
              <a:t>The “Higher Power” issue…</a:t>
            </a:r>
          </a:p>
          <a:p>
            <a:pPr marL="342900" indent="-342900">
              <a:lnSpc>
                <a:spcPct val="150000"/>
              </a:lnSpc>
              <a:buFont typeface="Arial" panose="020B0604020202020204" pitchFamily="34" charset="0"/>
              <a:buChar char="•"/>
            </a:pPr>
            <a:r>
              <a:rPr lang="en-US" sz="2800" b="1" dirty="0"/>
              <a:t>In Akron, Dr. Bob continued very limited distribution with no feed-back to Bill</a:t>
            </a:r>
            <a:endParaRPr lang="en-US" dirty="0"/>
          </a:p>
        </p:txBody>
      </p:sp>
    </p:spTree>
    <p:extLst>
      <p:ext uri="{BB962C8B-B14F-4D97-AF65-F5344CB8AC3E}">
        <p14:creationId xmlns:p14="http://schemas.microsoft.com/office/powerpoint/2010/main" val="3579800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5000"/>
                                  </p:stCondLst>
                                  <p:childTnLst>
                                    <p:set>
                                      <p:cBhvr>
                                        <p:cTn id="13"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3390314" y="917602"/>
            <a:ext cx="4935846" cy="914400"/>
          </a:xfrm>
        </p:spPr>
        <p:txBody>
          <a:bodyPr/>
          <a:lstStyle/>
          <a:p>
            <a:r>
              <a:rPr lang="en-US" sz="4400" b="1" dirty="0"/>
              <a:t>The 6 Steps Issue</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2656450" y="1992979"/>
            <a:ext cx="6879100" cy="4070196"/>
          </a:xfrm>
        </p:spPr>
        <p:txBody>
          <a:bodyPr>
            <a:normAutofit lnSpcReduction="10000"/>
          </a:bodyPr>
          <a:lstStyle/>
          <a:p>
            <a:pPr marL="342900" indent="-342900">
              <a:lnSpc>
                <a:spcPct val="150000"/>
              </a:lnSpc>
            </a:pPr>
            <a:r>
              <a:rPr lang="en-US" sz="2800" b="1" dirty="0"/>
              <a:t>6 steps moving to 12 was entirely Bill’s creation in a talk over 10 years later</a:t>
            </a:r>
          </a:p>
          <a:p>
            <a:pPr marL="342900" indent="-342900">
              <a:lnSpc>
                <a:spcPct val="150000"/>
              </a:lnSpc>
            </a:pPr>
            <a:r>
              <a:rPr lang="en-US" sz="2800" b="1" dirty="0"/>
              <a:t>A formal 6 step program never existed or was practiced in the Oxford Groups…</a:t>
            </a:r>
          </a:p>
          <a:p>
            <a:pPr marL="342900" indent="-342900">
              <a:lnSpc>
                <a:spcPct val="150000"/>
              </a:lnSpc>
            </a:pPr>
            <a:r>
              <a:rPr lang="en-US" sz="2800" b="1" dirty="0"/>
              <a:t>In the original stories at the back of the book, there is no mention of steps…</a:t>
            </a:r>
          </a:p>
          <a:p>
            <a:pPr marL="342900" indent="-342900">
              <a:lnSpc>
                <a:spcPct val="150000"/>
              </a:lnSpc>
            </a:pPr>
            <a:endParaRPr lang="en-US" sz="2800" b="1" dirty="0"/>
          </a:p>
          <a:p>
            <a:pPr marL="342900" indent="-342900">
              <a:lnSpc>
                <a:spcPct val="150000"/>
              </a:lnSpc>
            </a:pPr>
            <a:endParaRPr lang="en-US" b="1" dirty="0"/>
          </a:p>
        </p:txBody>
      </p:sp>
    </p:spTree>
    <p:extLst>
      <p:ext uri="{BB962C8B-B14F-4D97-AF65-F5344CB8AC3E}">
        <p14:creationId xmlns:p14="http://schemas.microsoft.com/office/powerpoint/2010/main" val="2022640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400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par>
                          <p:cTn id="12" fill="hold">
                            <p:stCondLst>
                              <p:cond delay="5000"/>
                            </p:stCondLst>
                            <p:childTnLst>
                              <p:par>
                                <p:cTn id="13" presetID="10" presetClass="entr" presetSubtype="0" fill="hold" nodeType="afterEffect">
                                  <p:stCondLst>
                                    <p:cond delay="400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fade">
                                      <p:cBhvr>
                                        <p:cTn id="2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1042955" y="267250"/>
            <a:ext cx="10360152" cy="1722915"/>
          </a:xfrm>
        </p:spPr>
        <p:txBody>
          <a:bodyPr anchor="b"/>
          <a:lstStyle/>
          <a:p>
            <a:r>
              <a:rPr lang="en-US" dirty="0"/>
              <a:t>Hank handles the Editing</a:t>
            </a:r>
            <a:br>
              <a:rPr lang="en-US" dirty="0"/>
            </a:br>
            <a:r>
              <a:rPr lang="en-US" dirty="0"/>
              <a:t>January through March 1939</a:t>
            </a:r>
          </a:p>
        </p:txBody>
      </p:sp>
      <p:sp>
        <p:nvSpPr>
          <p:cNvPr id="4" name="TextBox 3">
            <a:extLst>
              <a:ext uri="{FF2B5EF4-FFF2-40B4-BE49-F238E27FC236}">
                <a16:creationId xmlns:a16="http://schemas.microsoft.com/office/drawing/2014/main" id="{B7C5B2CD-BA74-8390-E97C-8347BBEC7318}"/>
              </a:ext>
            </a:extLst>
          </p:cNvPr>
          <p:cNvSpPr txBox="1"/>
          <p:nvPr/>
        </p:nvSpPr>
        <p:spPr>
          <a:xfrm>
            <a:off x="2124637" y="3012141"/>
            <a:ext cx="9278470" cy="2677656"/>
          </a:xfrm>
          <a:prstGeom prst="rect">
            <a:avLst/>
          </a:prstGeom>
          <a:noFill/>
        </p:spPr>
        <p:txBody>
          <a:bodyPr wrap="square" rtlCol="0">
            <a:spAutoFit/>
          </a:bodyPr>
          <a:lstStyle/>
          <a:p>
            <a:pPr marL="457200" indent="-457200">
              <a:buFont typeface="Arial" panose="020B0604020202020204" pitchFamily="34" charset="0"/>
              <a:buChar char="•"/>
            </a:pPr>
            <a:r>
              <a:rPr lang="en-US" sz="2800" b="1" dirty="0"/>
              <a:t>Throughout this period many editing changes were made</a:t>
            </a:r>
          </a:p>
          <a:p>
            <a:pPr marL="457200" indent="-457200">
              <a:buFont typeface="Arial" panose="020B0604020202020204" pitchFamily="34" charset="0"/>
              <a:buChar char="•"/>
            </a:pPr>
            <a:r>
              <a:rPr lang="en-US" sz="2800" b="1" dirty="0"/>
              <a:t>Two professional editors were used</a:t>
            </a:r>
          </a:p>
          <a:p>
            <a:pPr marL="914400" lvl="1" indent="-457200">
              <a:buFont typeface="Arial" panose="020B0604020202020204" pitchFamily="34" charset="0"/>
              <a:buChar char="•"/>
            </a:pPr>
            <a:r>
              <a:rPr lang="en-US" sz="2800" b="1" dirty="0"/>
              <a:t>Tom Uzzell for overall format</a:t>
            </a:r>
          </a:p>
          <a:p>
            <a:pPr marL="914400" lvl="1" indent="-457200">
              <a:buFont typeface="Arial" panose="020B0604020202020204" pitchFamily="34" charset="0"/>
              <a:buChar char="•"/>
            </a:pPr>
            <a:r>
              <a:rPr lang="en-US" sz="2800" b="1" dirty="0"/>
              <a:t>Janet Blair for text editing</a:t>
            </a:r>
          </a:p>
          <a:p>
            <a:pPr marL="457200" indent="-457200">
              <a:buFont typeface="Arial" panose="020B0604020202020204" pitchFamily="34" charset="0"/>
              <a:buChar char="•"/>
            </a:pPr>
            <a:r>
              <a:rPr lang="en-US" sz="2800" b="1" dirty="0"/>
              <a:t>The book size was reduced by over 30%</a:t>
            </a:r>
          </a:p>
          <a:p>
            <a:pPr marL="457200" indent="-457200">
              <a:buFont typeface="Arial" panose="020B0604020202020204" pitchFamily="34" charset="0"/>
              <a:buChar char="•"/>
            </a:pPr>
            <a:r>
              <a:rPr lang="en-US" sz="2800" b="1" dirty="0"/>
              <a:t>Changes were made up until printing…</a:t>
            </a:r>
          </a:p>
        </p:txBody>
      </p:sp>
    </p:spTree>
    <p:extLst>
      <p:ext uri="{BB962C8B-B14F-4D97-AF65-F5344CB8AC3E}">
        <p14:creationId xmlns:p14="http://schemas.microsoft.com/office/powerpoint/2010/main" val="380246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50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9000"/>
                            </p:stCondLst>
                            <p:childTnLst>
                              <p:par>
                                <p:cTn id="13" presetID="10" presetClass="entr" presetSubtype="0" fill="hold" nodeType="afterEffect">
                                  <p:stCondLst>
                                    <p:cond delay="300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12500"/>
                            </p:stCondLst>
                            <p:childTnLst>
                              <p:par>
                                <p:cTn id="17" presetID="10" presetClass="entr" presetSubtype="0" fill="hold" nodeType="afterEffect">
                                  <p:stCondLst>
                                    <p:cond delay="300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childTnLst>
                          </p:cTn>
                        </p:par>
                        <p:par>
                          <p:cTn id="20" fill="hold">
                            <p:stCondLst>
                              <p:cond delay="16000"/>
                            </p:stCondLst>
                            <p:childTnLst>
                              <p:par>
                                <p:cTn id="21" presetID="10" presetClass="entr" presetSubtype="0" fill="hold" nodeType="afterEffect">
                                  <p:stCondLst>
                                    <p:cond delay="700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par>
                          <p:cTn id="24" fill="hold">
                            <p:stCondLst>
                              <p:cond delay="23500"/>
                            </p:stCondLst>
                            <p:childTnLst>
                              <p:par>
                                <p:cTn id="25" presetID="10" presetClass="entr" presetSubtype="0" fill="hold" nodeType="afterEffect">
                                  <p:stCondLst>
                                    <p:cond delay="400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0948A-275C-9BD2-6A39-BD8F2665FB21}"/>
            </a:ext>
          </a:extLst>
        </p:cNvPr>
        <p:cNvGrpSpPr/>
        <p:nvPr/>
      </p:nvGrpSpPr>
      <p:grpSpPr>
        <a:xfrm>
          <a:off x="0" y="0"/>
          <a:ext cx="0" cy="0"/>
          <a:chOff x="0" y="0"/>
          <a:chExt cx="0" cy="0"/>
        </a:xfrm>
      </p:grpSpPr>
      <p:sp>
        <p:nvSpPr>
          <p:cNvPr id="15" name="Content Placeholder 7">
            <a:extLst>
              <a:ext uri="{FF2B5EF4-FFF2-40B4-BE49-F238E27FC236}">
                <a16:creationId xmlns:a16="http://schemas.microsoft.com/office/drawing/2014/main" id="{BCFDA37B-399A-B9F0-7A7D-2A891EB7FFA6}"/>
              </a:ext>
            </a:extLst>
          </p:cNvPr>
          <p:cNvSpPr txBox="1">
            <a:spLocks/>
          </p:cNvSpPr>
          <p:nvPr/>
        </p:nvSpPr>
        <p:spPr>
          <a:xfrm>
            <a:off x="225890" y="1634153"/>
            <a:ext cx="8350624" cy="4093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b="1" dirty="0"/>
              <a:t>Editing caused some errors &amp; misunderstanding</a:t>
            </a:r>
          </a:p>
          <a:p>
            <a:pPr>
              <a:lnSpc>
                <a:spcPct val="150000"/>
              </a:lnSpc>
            </a:pPr>
            <a:r>
              <a:rPr lang="en-US" b="1" dirty="0"/>
              <a:t>Bill’s story starts with his visit to Winchester Cathedral and the poem of the Hampshire Grenadier…</a:t>
            </a:r>
          </a:p>
          <a:p>
            <a:pPr>
              <a:lnSpc>
                <a:spcPct val="150000"/>
              </a:lnSpc>
            </a:pPr>
            <a:r>
              <a:rPr lang="en-US" b="1" dirty="0"/>
              <a:t>“That war-time day in old Winchester Cathedral…”…</a:t>
            </a:r>
          </a:p>
          <a:p>
            <a:pPr>
              <a:lnSpc>
                <a:spcPct val="150000"/>
              </a:lnSpc>
            </a:pPr>
            <a:r>
              <a:rPr lang="en-US" b="1" dirty="0"/>
              <a:t>The editor had deleted the first 7 pages of Bill’s story…</a:t>
            </a:r>
          </a:p>
          <a:p>
            <a:endParaRPr lang="en-US" b="1" dirty="0"/>
          </a:p>
        </p:txBody>
      </p:sp>
      <p:sp>
        <p:nvSpPr>
          <p:cNvPr id="16" name="Title 18">
            <a:extLst>
              <a:ext uri="{FF2B5EF4-FFF2-40B4-BE49-F238E27FC236}">
                <a16:creationId xmlns:a16="http://schemas.microsoft.com/office/drawing/2014/main" id="{AA251B3A-FA4E-D1D5-CE29-FAC9A255D2DF}"/>
              </a:ext>
            </a:extLst>
          </p:cNvPr>
          <p:cNvSpPr>
            <a:spLocks noGrp="1"/>
          </p:cNvSpPr>
          <p:nvPr>
            <p:ph type="title"/>
          </p:nvPr>
        </p:nvSpPr>
        <p:spPr>
          <a:xfrm>
            <a:off x="1688122" y="497541"/>
            <a:ext cx="6147747" cy="914400"/>
          </a:xfrm>
        </p:spPr>
        <p:txBody>
          <a:bodyPr/>
          <a:lstStyle/>
          <a:p>
            <a:r>
              <a:rPr lang="en-US" sz="4800" dirty="0"/>
              <a:t>Editing Errors</a:t>
            </a:r>
          </a:p>
        </p:txBody>
      </p:sp>
      <p:pic>
        <p:nvPicPr>
          <p:cNvPr id="3" name="Picture 2">
            <a:extLst>
              <a:ext uri="{FF2B5EF4-FFF2-40B4-BE49-F238E27FC236}">
                <a16:creationId xmlns:a16="http://schemas.microsoft.com/office/drawing/2014/main" id="{34461780-0B9B-63E2-8750-9DC04DFFB870}"/>
              </a:ext>
            </a:extLst>
          </p:cNvPr>
          <p:cNvPicPr>
            <a:picLocks noChangeAspect="1"/>
          </p:cNvPicPr>
          <p:nvPr/>
        </p:nvPicPr>
        <p:blipFill>
          <a:blip r:embed="rId3"/>
          <a:stretch>
            <a:fillRect/>
          </a:stretch>
        </p:blipFill>
        <p:spPr>
          <a:xfrm>
            <a:off x="8721970" y="1411940"/>
            <a:ext cx="2842912" cy="4155737"/>
          </a:xfrm>
          <a:prstGeom prst="rect">
            <a:avLst/>
          </a:prstGeom>
        </p:spPr>
      </p:pic>
    </p:spTree>
    <p:extLst>
      <p:ext uri="{BB962C8B-B14F-4D97-AF65-F5344CB8AC3E}">
        <p14:creationId xmlns:p14="http://schemas.microsoft.com/office/powerpoint/2010/main" val="3645029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5000"/>
                                  </p:stCondLst>
                                  <p:childTnLst>
                                    <p:set>
                                      <p:cBhvr>
                                        <p:cTn id="10" dur="1" fill="hold">
                                          <p:stCondLst>
                                            <p:cond delay="0"/>
                                          </p:stCondLst>
                                        </p:cTn>
                                        <p:tgtEl>
                                          <p:spTgt spid="15">
                                            <p:txEl>
                                              <p:pRg st="1" end="1"/>
                                            </p:txEl>
                                          </p:spTgt>
                                        </p:tgtEl>
                                        <p:attrNameLst>
                                          <p:attrName>style.visibility</p:attrName>
                                        </p:attrNameLst>
                                      </p:cBhvr>
                                      <p:to>
                                        <p:strVal val="visible"/>
                                      </p:to>
                                    </p:set>
                                    <p:animEffect transition="in" filter="fade">
                                      <p:cBhvr>
                                        <p:cTn id="11" dur="500"/>
                                        <p:tgtEl>
                                          <p:spTgt spid="15">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animEffect transition="in" filter="fade">
                                      <p:cBhvr>
                                        <p:cTn id="19" dur="500"/>
                                        <p:tgtEl>
                                          <p:spTgt spid="15">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5">
                                            <p:txEl>
                                              <p:pRg st="3" end="3"/>
                                            </p:txEl>
                                          </p:spTgt>
                                        </p:tgtEl>
                                        <p:attrNameLst>
                                          <p:attrName>style.visibility</p:attrName>
                                        </p:attrNameLst>
                                      </p:cBhvr>
                                      <p:to>
                                        <p:strVal val="visible"/>
                                      </p:to>
                                    </p:set>
                                    <p:animEffect transition="in" filter="fade">
                                      <p:cBhvr>
                                        <p:cTn id="24"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519310" y="267286"/>
            <a:ext cx="7534656" cy="914400"/>
          </a:xfrm>
        </p:spPr>
        <p:txBody>
          <a:bodyPr/>
          <a:lstStyle/>
          <a:p>
            <a:r>
              <a:rPr lang="en-US" sz="4800" dirty="0"/>
              <a:t>The Multilith Edition</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962396" y="1350498"/>
            <a:ext cx="9096004" cy="4593102"/>
          </a:xfrm>
        </p:spPr>
        <p:txBody>
          <a:bodyPr>
            <a:normAutofit fontScale="92500" lnSpcReduction="10000"/>
          </a:bodyPr>
          <a:lstStyle/>
          <a:p>
            <a:r>
              <a:rPr lang="en-US" sz="2800" b="1" dirty="0"/>
              <a:t>In mid February 1939, about 400 copies of the book were prepared in Multilith format…</a:t>
            </a:r>
          </a:p>
          <a:p>
            <a:r>
              <a:rPr lang="en-US" sz="2800" b="1" dirty="0"/>
              <a:t>Mailed out to various people to solicit comment,  promote the sale of the book, and additional stock…</a:t>
            </a:r>
          </a:p>
          <a:p>
            <a:r>
              <a:rPr lang="en-US" sz="2800" b="1" dirty="0"/>
              <a:t>Comments from a Dr. Howard…</a:t>
            </a:r>
          </a:p>
          <a:p>
            <a:pPr marL="0" indent="0">
              <a:buNone/>
            </a:pPr>
            <a:endParaRPr lang="en-US" sz="2800" b="1" dirty="0"/>
          </a:p>
          <a:p>
            <a:r>
              <a:rPr lang="en-US" sz="3000" b="1" dirty="0"/>
              <a:t>But Hank also contributed with an addition to Bill’s Story </a:t>
            </a:r>
          </a:p>
          <a:p>
            <a:r>
              <a:rPr lang="en-US" sz="3000" b="1" dirty="0"/>
              <a:t>Hank wrote and inserted 4 paragraphs that became basic keys to the program…</a:t>
            </a:r>
            <a:endParaRPr lang="en-US" sz="3000" dirty="0"/>
          </a:p>
          <a:p>
            <a:pPr marL="0" indent="0">
              <a:buNone/>
            </a:pPr>
            <a:endParaRPr lang="en-US" sz="2800" b="1" dirty="0"/>
          </a:p>
          <a:p>
            <a:r>
              <a:rPr lang="en-US" sz="2800" b="1" dirty="0"/>
              <a:t>Akron received copies</a:t>
            </a:r>
          </a:p>
        </p:txBody>
      </p:sp>
    </p:spTree>
    <p:extLst>
      <p:ext uri="{BB962C8B-B14F-4D97-AF65-F5344CB8AC3E}">
        <p14:creationId xmlns:p14="http://schemas.microsoft.com/office/powerpoint/2010/main" val="3588204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500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8">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 calcmode="lin" valueType="num">
                                      <p:cBhvr>
                                        <p:cTn id="14"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8">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 calcmode="lin" valueType="num">
                                      <p:cBhvr>
                                        <p:cTn id="21"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8">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8">
                                            <p:txEl>
                                              <p:pRg st="4" end="4"/>
                                            </p:txEl>
                                          </p:spTgt>
                                        </p:tgtEl>
                                        <p:attrNameLst>
                                          <p:attrName>style.visibility</p:attrName>
                                        </p:attrNameLst>
                                      </p:cBhvr>
                                      <p:to>
                                        <p:strVal val="visible"/>
                                      </p:to>
                                    </p:set>
                                    <p:anim calcmode="lin" valueType="num">
                                      <p:cBhvr>
                                        <p:cTn id="28" dur="500" fill="hold"/>
                                        <p:tgtEl>
                                          <p:spTgt spid="8">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8">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8">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8">
                                            <p:txEl>
                                              <p:pRg st="5" end="5"/>
                                            </p:txEl>
                                          </p:spTgt>
                                        </p:tgtEl>
                                        <p:attrNameLst>
                                          <p:attrName>style.visibility</p:attrName>
                                        </p:attrNameLst>
                                      </p:cBhvr>
                                      <p:to>
                                        <p:strVal val="visible"/>
                                      </p:to>
                                    </p:set>
                                    <p:anim calcmode="lin" valueType="num">
                                      <p:cBhvr>
                                        <p:cTn id="35" dur="500" fill="hold"/>
                                        <p:tgtEl>
                                          <p:spTgt spid="8">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8">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8">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 calcmode="lin" valueType="num">
                                      <p:cBhvr>
                                        <p:cTn id="42" dur="500" fill="hold"/>
                                        <p:tgtEl>
                                          <p:spTgt spid="8">
                                            <p:txEl>
                                              <p:pRg st="7" end="7"/>
                                            </p:txEl>
                                          </p:spTgt>
                                        </p:tgtEl>
                                        <p:attrNameLst>
                                          <p:attrName>ppt_w</p:attrName>
                                        </p:attrNameLst>
                                      </p:cBhvr>
                                      <p:tavLst>
                                        <p:tav tm="0">
                                          <p:val>
                                            <p:fltVal val="0"/>
                                          </p:val>
                                        </p:tav>
                                        <p:tav tm="100000">
                                          <p:val>
                                            <p:strVal val="#ppt_w"/>
                                          </p:val>
                                        </p:tav>
                                      </p:tavLst>
                                    </p:anim>
                                    <p:anim calcmode="lin" valueType="num">
                                      <p:cBhvr>
                                        <p:cTn id="43" dur="500" fill="hold"/>
                                        <p:tgtEl>
                                          <p:spTgt spid="8">
                                            <p:txEl>
                                              <p:pRg st="7" end="7"/>
                                            </p:txEl>
                                          </p:spTgt>
                                        </p:tgtEl>
                                        <p:attrNameLst>
                                          <p:attrName>ppt_h</p:attrName>
                                        </p:attrNameLst>
                                      </p:cBhvr>
                                      <p:tavLst>
                                        <p:tav tm="0">
                                          <p:val>
                                            <p:fltVal val="0"/>
                                          </p:val>
                                        </p:tav>
                                        <p:tav tm="100000">
                                          <p:val>
                                            <p:strVal val="#ppt_h"/>
                                          </p:val>
                                        </p:tav>
                                      </p:tavLst>
                                    </p:anim>
                                    <p:animEffect transition="in" filter="fade">
                                      <p:cBhvr>
                                        <p:cTn id="44"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0948A-275C-9BD2-6A39-BD8F2665FB2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6ED82CBD-DE2D-8659-596E-9539979972FC}"/>
              </a:ext>
            </a:extLst>
          </p:cNvPr>
          <p:cNvPicPr>
            <a:picLocks noChangeAspect="1"/>
          </p:cNvPicPr>
          <p:nvPr/>
        </p:nvPicPr>
        <p:blipFill>
          <a:blip r:embed="rId3"/>
          <a:stretch>
            <a:fillRect/>
          </a:stretch>
        </p:blipFill>
        <p:spPr>
          <a:xfrm>
            <a:off x="8646460" y="640016"/>
            <a:ext cx="3097464" cy="4168767"/>
          </a:xfrm>
          <a:prstGeom prst="rect">
            <a:avLst/>
          </a:prstGeom>
        </p:spPr>
      </p:pic>
      <p:sp>
        <p:nvSpPr>
          <p:cNvPr id="15" name="Content Placeholder 7">
            <a:extLst>
              <a:ext uri="{FF2B5EF4-FFF2-40B4-BE49-F238E27FC236}">
                <a16:creationId xmlns:a16="http://schemas.microsoft.com/office/drawing/2014/main" id="{BCFDA37B-399A-B9F0-7A7D-2A891EB7FFA6}"/>
              </a:ext>
            </a:extLst>
          </p:cNvPr>
          <p:cNvSpPr txBox="1">
            <a:spLocks/>
          </p:cNvSpPr>
          <p:nvPr/>
        </p:nvSpPr>
        <p:spPr>
          <a:xfrm>
            <a:off x="183686" y="2267199"/>
            <a:ext cx="8350624" cy="300818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“The Doctor’s Opinion” appeared as the first 4 pages</a:t>
            </a:r>
          </a:p>
          <a:p>
            <a:r>
              <a:rPr lang="en-US" b="1" dirty="0"/>
              <a:t>No prior documentation for this chapter…</a:t>
            </a:r>
          </a:p>
          <a:p>
            <a:r>
              <a:rPr lang="en-US" b="1" dirty="0"/>
              <a:t>It appears to have been added in the final moments as Bill’s Story, also starts with page 1</a:t>
            </a:r>
          </a:p>
        </p:txBody>
      </p:sp>
      <p:sp>
        <p:nvSpPr>
          <p:cNvPr id="16" name="Title 18">
            <a:extLst>
              <a:ext uri="{FF2B5EF4-FFF2-40B4-BE49-F238E27FC236}">
                <a16:creationId xmlns:a16="http://schemas.microsoft.com/office/drawing/2014/main" id="{AA251B3A-FA4E-D1D5-CE29-FAC9A255D2DF}"/>
              </a:ext>
            </a:extLst>
          </p:cNvPr>
          <p:cNvSpPr>
            <a:spLocks noGrp="1"/>
          </p:cNvSpPr>
          <p:nvPr>
            <p:ph type="title"/>
          </p:nvPr>
        </p:nvSpPr>
        <p:spPr>
          <a:xfrm>
            <a:off x="484094" y="497541"/>
            <a:ext cx="7534656" cy="914400"/>
          </a:xfrm>
        </p:spPr>
        <p:txBody>
          <a:bodyPr/>
          <a:lstStyle/>
          <a:p>
            <a:r>
              <a:rPr lang="en-US" sz="4800" dirty="0"/>
              <a:t>The Multilith Suprises</a:t>
            </a:r>
          </a:p>
        </p:txBody>
      </p:sp>
    </p:spTree>
    <p:extLst>
      <p:ext uri="{BB962C8B-B14F-4D97-AF65-F5344CB8AC3E}">
        <p14:creationId xmlns:p14="http://schemas.microsoft.com/office/powerpoint/2010/main" val="322109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500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5">
                                            <p:txEl>
                                              <p:pRg st="0" end="0"/>
                                            </p:txEl>
                                          </p:spTgt>
                                        </p:tgtEl>
                                      </p:cBhvr>
                                    </p:animEffect>
                                  </p:childTnLst>
                                </p:cTn>
                              </p:par>
                            </p:childTnLst>
                          </p:cTn>
                        </p:par>
                        <p:par>
                          <p:cTn id="10" fill="hold">
                            <p:stCondLst>
                              <p:cond delay="5500"/>
                            </p:stCondLst>
                            <p:childTnLst>
                              <p:par>
                                <p:cTn id="11" presetID="10" presetClass="entr" presetSubtype="0" fill="hold" nodeType="afterEffect">
                                  <p:stCondLst>
                                    <p:cond delay="20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3000"/>
                                        <p:tgtEl>
                                          <p:spTgt spid="12"/>
                                        </p:tgtEl>
                                      </p:cBhvr>
                                    </p:animEffect>
                                  </p:childTnLst>
                                </p:cTn>
                              </p:par>
                            </p:childTnLst>
                          </p:cTn>
                        </p:par>
                        <p:par>
                          <p:cTn id="14" fill="hold">
                            <p:stCondLst>
                              <p:cond delay="10500"/>
                            </p:stCondLst>
                            <p:childTnLst>
                              <p:par>
                                <p:cTn id="15" presetID="53" presetClass="entr" presetSubtype="16" fill="hold" nodeType="afterEffect">
                                  <p:stCondLst>
                                    <p:cond delay="3000"/>
                                  </p:stCondLst>
                                  <p:childTnLst>
                                    <p:set>
                                      <p:cBhvr>
                                        <p:cTn id="16" dur="1" fill="hold">
                                          <p:stCondLst>
                                            <p:cond delay="0"/>
                                          </p:stCondLst>
                                        </p:cTn>
                                        <p:tgtEl>
                                          <p:spTgt spid="15">
                                            <p:txEl>
                                              <p:pRg st="1" end="1"/>
                                            </p:txEl>
                                          </p:spTgt>
                                        </p:tgtEl>
                                        <p:attrNameLst>
                                          <p:attrName>style.visibility</p:attrName>
                                        </p:attrNameLst>
                                      </p:cBhvr>
                                      <p:to>
                                        <p:strVal val="visible"/>
                                      </p:to>
                                    </p:set>
                                    <p:anim calcmode="lin" valueType="num">
                                      <p:cBhvr>
                                        <p:cTn id="17" dur="500" fill="hold"/>
                                        <p:tgtEl>
                                          <p:spTgt spid="15">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15">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1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5">
                                            <p:txEl>
                                              <p:pRg st="2" end="2"/>
                                            </p:txEl>
                                          </p:spTgt>
                                        </p:tgtEl>
                                        <p:attrNameLst>
                                          <p:attrName>style.visibility</p:attrName>
                                        </p:attrNameLst>
                                      </p:cBhvr>
                                      <p:to>
                                        <p:strVal val="visible"/>
                                      </p:to>
                                    </p:set>
                                    <p:anim calcmode="lin" valueType="num">
                                      <p:cBhvr>
                                        <p:cTn id="24" dur="500" fill="hold"/>
                                        <p:tgtEl>
                                          <p:spTgt spid="15">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15">
                                            <p:txEl>
                                              <p:pRg st="2" end="2"/>
                                            </p:txEl>
                                          </p:spTgt>
                                        </p:tgtEl>
                                        <p:attrNameLst>
                                          <p:attrName>ppt_h</p:attrName>
                                        </p:attrNameLst>
                                      </p:cBhvr>
                                      <p:tavLst>
                                        <p:tav tm="0">
                                          <p:val>
                                            <p:fltVal val="0"/>
                                          </p:val>
                                        </p:tav>
                                        <p:tav tm="100000">
                                          <p:val>
                                            <p:strVal val="#ppt_h"/>
                                          </p:val>
                                        </p:tav>
                                      </p:tavLst>
                                    </p:anim>
                                    <p:animEffect transition="in" filter="fade">
                                      <p:cBhvr>
                                        <p:cTn id="26"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914399" y="914400"/>
            <a:ext cx="8285871" cy="914400"/>
          </a:xfrm>
        </p:spPr>
        <p:txBody>
          <a:bodyPr/>
          <a:lstStyle/>
          <a:p>
            <a:r>
              <a:rPr lang="en-US" sz="4800" dirty="0"/>
              <a:t>A Forward was also added</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1285953" y="2320466"/>
            <a:ext cx="8730244" cy="3904488"/>
          </a:xfrm>
        </p:spPr>
        <p:txBody>
          <a:bodyPr>
            <a:normAutofit/>
          </a:bodyPr>
          <a:lstStyle/>
          <a:p>
            <a:pPr>
              <a:lnSpc>
                <a:spcPct val="150000"/>
              </a:lnSpc>
            </a:pPr>
            <a:r>
              <a:rPr lang="en-US" sz="2800" b="1" dirty="0"/>
              <a:t>Also included was the Forward…</a:t>
            </a:r>
          </a:p>
          <a:p>
            <a:pPr>
              <a:lnSpc>
                <a:spcPct val="150000"/>
              </a:lnSpc>
            </a:pPr>
            <a:r>
              <a:rPr lang="en-US" sz="2800" b="1" dirty="0"/>
              <a:t>Apparently also a </a:t>
            </a:r>
            <a:r>
              <a:rPr lang="en-US" sz="2800" b="1"/>
              <a:t>last-minute addition…</a:t>
            </a:r>
            <a:endParaRPr lang="en-US" sz="2800" b="1" dirty="0"/>
          </a:p>
        </p:txBody>
      </p:sp>
    </p:spTree>
    <p:extLst>
      <p:ext uri="{BB962C8B-B14F-4D97-AF65-F5344CB8AC3E}">
        <p14:creationId xmlns:p14="http://schemas.microsoft.com/office/powerpoint/2010/main" val="537000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00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8">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 calcmode="lin" valueType="num">
                                      <p:cBhvr>
                                        <p:cTn id="14"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p:txBody>
          <a:bodyPr/>
          <a:lstStyle/>
          <a:p>
            <a:r>
              <a:rPr lang="en-US" sz="4800" dirty="0"/>
              <a:t>A.A. Comes Together </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914399" y="2039111"/>
            <a:ext cx="9426389" cy="4348241"/>
          </a:xfrm>
        </p:spPr>
        <p:txBody>
          <a:bodyPr>
            <a:normAutofit fontScale="92500" lnSpcReduction="10000"/>
          </a:bodyPr>
          <a:lstStyle/>
          <a:p>
            <a:pPr>
              <a:lnSpc>
                <a:spcPct val="170000"/>
              </a:lnSpc>
            </a:pPr>
            <a:r>
              <a:rPr lang="en-US" sz="2800" b="1" dirty="0"/>
              <a:t>A month after publication of the Big Book, the Cleveland group broke away from Akron, called themselves Alcoholic’s Anonymous, and started using the Big Book as the path to recovery…</a:t>
            </a:r>
          </a:p>
          <a:p>
            <a:endParaRPr lang="en-US" sz="2800" b="1" dirty="0"/>
          </a:p>
          <a:p>
            <a:r>
              <a:rPr lang="en-US" sz="2800" b="1" dirty="0"/>
              <a:t>Slowly, the basics of A.A. as we know it today, spread even in Akron.</a:t>
            </a:r>
          </a:p>
          <a:p>
            <a:endParaRPr lang="en-US" sz="2800" b="1" dirty="0"/>
          </a:p>
          <a:p>
            <a:r>
              <a:rPr lang="en-US" sz="2800" b="1" dirty="0"/>
              <a:t>Finally, in December of 1939, the Akron group broke away from </a:t>
            </a:r>
          </a:p>
          <a:p>
            <a:pPr marL="0" indent="0">
              <a:buNone/>
            </a:pPr>
            <a:r>
              <a:rPr lang="en-US" sz="2800" b="1" dirty="0"/>
              <a:t>   the Oxford Groups.</a:t>
            </a:r>
          </a:p>
        </p:txBody>
      </p:sp>
    </p:spTree>
    <p:extLst>
      <p:ext uri="{BB962C8B-B14F-4D97-AF65-F5344CB8AC3E}">
        <p14:creationId xmlns:p14="http://schemas.microsoft.com/office/powerpoint/2010/main" val="260495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300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8">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xEl>
                                              <p:pRg st="2" end="2"/>
                                            </p:txEl>
                                          </p:spTgt>
                                        </p:tgtEl>
                                        <p:attrNameLst>
                                          <p:attrName>style.visibility</p:attrName>
                                        </p:attrNameLst>
                                      </p:cBhvr>
                                      <p:to>
                                        <p:strVal val="visible"/>
                                      </p:to>
                                    </p:set>
                                    <p:anim calcmode="lin" valueType="num">
                                      <p:cBhvr>
                                        <p:cTn id="14"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8">
                                            <p:txEl>
                                              <p:pRg st="2" end="2"/>
                                            </p:txEl>
                                          </p:spTgt>
                                        </p:tgtEl>
                                      </p:cBhvr>
                                    </p:animEffect>
                                  </p:childTnLst>
                                </p:cTn>
                              </p:par>
                            </p:childTnLst>
                          </p:cTn>
                        </p:par>
                        <p:par>
                          <p:cTn id="17" fill="hold">
                            <p:stCondLst>
                              <p:cond delay="500"/>
                            </p:stCondLst>
                            <p:childTnLst>
                              <p:par>
                                <p:cTn id="18" presetID="53" presetClass="entr" presetSubtype="16" fill="hold" nodeType="afterEffect">
                                  <p:stCondLst>
                                    <p:cond delay="7000"/>
                                  </p:stCondLst>
                                  <p:childTnLst>
                                    <p:set>
                                      <p:cBhvr>
                                        <p:cTn id="19" dur="1" fill="hold">
                                          <p:stCondLst>
                                            <p:cond delay="0"/>
                                          </p:stCondLst>
                                        </p:cTn>
                                        <p:tgtEl>
                                          <p:spTgt spid="8">
                                            <p:txEl>
                                              <p:pRg st="4" end="4"/>
                                            </p:txEl>
                                          </p:spTgt>
                                        </p:tgtEl>
                                        <p:attrNameLst>
                                          <p:attrName>style.visibility</p:attrName>
                                        </p:attrNameLst>
                                      </p:cBhvr>
                                      <p:to>
                                        <p:strVal val="visible"/>
                                      </p:to>
                                    </p:set>
                                    <p:anim calcmode="lin" valueType="num">
                                      <p:cBhvr>
                                        <p:cTn id="20" dur="500" fill="hold"/>
                                        <p:tgtEl>
                                          <p:spTgt spid="8">
                                            <p:txEl>
                                              <p:pRg st="4" end="4"/>
                                            </p:txEl>
                                          </p:spTgt>
                                        </p:tgtEl>
                                        <p:attrNameLst>
                                          <p:attrName>ppt_w</p:attrName>
                                        </p:attrNameLst>
                                      </p:cBhvr>
                                      <p:tavLst>
                                        <p:tav tm="0">
                                          <p:val>
                                            <p:fltVal val="0"/>
                                          </p:val>
                                        </p:tav>
                                        <p:tav tm="100000">
                                          <p:val>
                                            <p:strVal val="#ppt_w"/>
                                          </p:val>
                                        </p:tav>
                                      </p:tavLst>
                                    </p:anim>
                                    <p:anim calcmode="lin" valueType="num">
                                      <p:cBhvr>
                                        <p:cTn id="21" dur="500" fill="hold"/>
                                        <p:tgtEl>
                                          <p:spTgt spid="8">
                                            <p:txEl>
                                              <p:pRg st="4" end="4"/>
                                            </p:txEl>
                                          </p:spTgt>
                                        </p:tgtEl>
                                        <p:attrNameLst>
                                          <p:attrName>ppt_h</p:attrName>
                                        </p:attrNameLst>
                                      </p:cBhvr>
                                      <p:tavLst>
                                        <p:tav tm="0">
                                          <p:val>
                                            <p:fltVal val="0"/>
                                          </p:val>
                                        </p:tav>
                                        <p:tav tm="100000">
                                          <p:val>
                                            <p:strVal val="#ppt_h"/>
                                          </p:val>
                                        </p:tav>
                                      </p:tavLst>
                                    </p:anim>
                                    <p:animEffect transition="in" filter="fade">
                                      <p:cBhvr>
                                        <p:cTn id="22" dur="500"/>
                                        <p:tgtEl>
                                          <p:spTgt spid="8">
                                            <p:txEl>
                                              <p:pRg st="4" end="4"/>
                                            </p:txEl>
                                          </p:spTgt>
                                        </p:tgtEl>
                                      </p:cBhvr>
                                    </p:animEffect>
                                  </p:childTnLst>
                                </p:cTn>
                              </p:par>
                              <p:par>
                                <p:cTn id="23" presetID="53" presetClass="entr" presetSubtype="16" fill="hold" nodeType="withEffect">
                                  <p:stCondLst>
                                    <p:cond delay="7000"/>
                                  </p:stCondLst>
                                  <p:childTnLst>
                                    <p:set>
                                      <p:cBhvr>
                                        <p:cTn id="24" dur="1" fill="hold">
                                          <p:stCondLst>
                                            <p:cond delay="0"/>
                                          </p:stCondLst>
                                        </p:cTn>
                                        <p:tgtEl>
                                          <p:spTgt spid="8">
                                            <p:txEl>
                                              <p:pRg st="5" end="5"/>
                                            </p:txEl>
                                          </p:spTgt>
                                        </p:tgtEl>
                                        <p:attrNameLst>
                                          <p:attrName>style.visibility</p:attrName>
                                        </p:attrNameLst>
                                      </p:cBhvr>
                                      <p:to>
                                        <p:strVal val="visible"/>
                                      </p:to>
                                    </p:set>
                                    <p:anim calcmode="lin" valueType="num">
                                      <p:cBhvr>
                                        <p:cTn id="25" dur="500" fill="hold"/>
                                        <p:tgtEl>
                                          <p:spTgt spid="8">
                                            <p:txEl>
                                              <p:pRg st="5" end="5"/>
                                            </p:txEl>
                                          </p:spTgt>
                                        </p:tgtEl>
                                        <p:attrNameLst>
                                          <p:attrName>ppt_w</p:attrName>
                                        </p:attrNameLst>
                                      </p:cBhvr>
                                      <p:tavLst>
                                        <p:tav tm="0">
                                          <p:val>
                                            <p:fltVal val="0"/>
                                          </p:val>
                                        </p:tav>
                                        <p:tav tm="100000">
                                          <p:val>
                                            <p:strVal val="#ppt_w"/>
                                          </p:val>
                                        </p:tav>
                                      </p:tavLst>
                                    </p:anim>
                                    <p:anim calcmode="lin" valueType="num">
                                      <p:cBhvr>
                                        <p:cTn id="26" dur="500" fill="hold"/>
                                        <p:tgtEl>
                                          <p:spTgt spid="8">
                                            <p:txEl>
                                              <p:pRg st="5" end="5"/>
                                            </p:txEl>
                                          </p:spTgt>
                                        </p:tgtEl>
                                        <p:attrNameLst>
                                          <p:attrName>ppt_h</p:attrName>
                                        </p:attrNameLst>
                                      </p:cBhvr>
                                      <p:tavLst>
                                        <p:tav tm="0">
                                          <p:val>
                                            <p:fltVal val="0"/>
                                          </p:val>
                                        </p:tav>
                                        <p:tav tm="100000">
                                          <p:val>
                                            <p:strVal val="#ppt_h"/>
                                          </p:val>
                                        </p:tav>
                                      </p:tavLst>
                                    </p:anim>
                                    <p:animEffect transition="in" filter="fade">
                                      <p:cBhvr>
                                        <p:cTn id="27"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0948A-275C-9BD2-6A39-BD8F2665FB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65A09F-7A3F-F293-D253-F1CC985D64C0}"/>
              </a:ext>
            </a:extLst>
          </p:cNvPr>
          <p:cNvSpPr>
            <a:spLocks noGrp="1"/>
          </p:cNvSpPr>
          <p:nvPr>
            <p:ph type="title"/>
          </p:nvPr>
        </p:nvSpPr>
        <p:spPr>
          <a:xfrm>
            <a:off x="695674" y="1210701"/>
            <a:ext cx="8839199" cy="5391805"/>
          </a:xfrm>
        </p:spPr>
        <p:txBody>
          <a:bodyPr anchor="t"/>
          <a:lstStyle/>
          <a:p>
            <a:pPr>
              <a:lnSpc>
                <a:spcPct val="100000"/>
              </a:lnSpc>
            </a:pPr>
            <a:r>
              <a:rPr lang="en-US" sz="2800" b="1" dirty="0">
                <a:latin typeface="+mn-lt"/>
              </a:rPr>
              <a:t>About 4650 copies were printed.</a:t>
            </a:r>
            <a:br>
              <a:rPr lang="en-US" sz="2800" b="1" dirty="0">
                <a:latin typeface="+mn-lt"/>
              </a:rPr>
            </a:br>
            <a:br>
              <a:rPr lang="en-US" sz="2800" b="1" dirty="0">
                <a:latin typeface="+mn-lt"/>
              </a:rPr>
            </a:br>
            <a:r>
              <a:rPr lang="en-US" sz="2800" b="1" dirty="0">
                <a:latin typeface="+mn-lt"/>
              </a:rPr>
              <a:t>By 1955 over 300,000 had been distributed.</a:t>
            </a:r>
            <a:br>
              <a:rPr lang="en-US" sz="2800" b="1" dirty="0">
                <a:latin typeface="+mn-lt"/>
              </a:rPr>
            </a:br>
            <a:br>
              <a:rPr lang="en-US" sz="2800" b="1" dirty="0">
                <a:latin typeface="+mn-lt"/>
              </a:rPr>
            </a:br>
            <a:r>
              <a:rPr lang="en-US" sz="2800" b="1" dirty="0">
                <a:latin typeface="+mn-lt"/>
              </a:rPr>
              <a:t> By 1973 over a million books had been distributed.</a:t>
            </a:r>
            <a:br>
              <a:rPr lang="en-US" sz="2800" b="1" dirty="0">
                <a:latin typeface="+mn-lt"/>
              </a:rPr>
            </a:br>
            <a:br>
              <a:rPr lang="en-US" sz="2800" b="1" dirty="0">
                <a:latin typeface="+mn-lt"/>
              </a:rPr>
            </a:br>
            <a:r>
              <a:rPr lang="en-US" sz="2800" b="1" dirty="0">
                <a:latin typeface="+mn-lt"/>
              </a:rPr>
              <a:t>Today, there have been over 37 million copies of the </a:t>
            </a:r>
            <a:br>
              <a:rPr lang="en-US" sz="2800" b="1" dirty="0">
                <a:latin typeface="+mn-lt"/>
              </a:rPr>
            </a:br>
            <a:r>
              <a:rPr lang="en-US" sz="2800" b="1" dirty="0">
                <a:latin typeface="+mn-lt"/>
              </a:rPr>
              <a:t>A.A. big book distributed.</a:t>
            </a:r>
            <a:br>
              <a:rPr lang="en-US" sz="2800" b="1" dirty="0">
                <a:latin typeface="+mn-lt"/>
              </a:rPr>
            </a:br>
            <a:br>
              <a:rPr lang="en-US" sz="2800" b="1" dirty="0">
                <a:latin typeface="+mn-lt"/>
              </a:rPr>
            </a:br>
            <a:r>
              <a:rPr lang="en-US" sz="2800" b="1" dirty="0">
                <a:latin typeface="+mn-lt"/>
              </a:rPr>
              <a:t>The book made Time magazine’s list of 100 most influential books ever published in English, and, according to the Library of Congress, is one of the 100 books that shaped America.</a:t>
            </a:r>
            <a:br>
              <a:rPr lang="en-US" sz="2800" b="1" dirty="0">
                <a:latin typeface="+mn-lt"/>
              </a:rPr>
            </a:br>
            <a:br>
              <a:rPr lang="en-US" sz="2800" b="1" dirty="0">
                <a:latin typeface="+mn-lt"/>
              </a:rPr>
            </a:br>
            <a:br>
              <a:rPr lang="en-US" sz="2800" b="1" dirty="0">
                <a:latin typeface="+mn-lt"/>
              </a:rPr>
            </a:br>
            <a:br>
              <a:rPr lang="en-US" sz="2800" b="1" dirty="0">
                <a:latin typeface="+mn-lt"/>
              </a:rPr>
            </a:br>
            <a:br>
              <a:rPr lang="en-US" sz="2800" b="1" dirty="0"/>
            </a:br>
            <a:br>
              <a:rPr lang="en-US" sz="2800" b="1" dirty="0">
                <a:latin typeface="+mn-lt"/>
              </a:rPr>
            </a:br>
            <a:br>
              <a:rPr lang="en-US" sz="2800" b="1" dirty="0">
                <a:latin typeface="+mn-lt"/>
              </a:rPr>
            </a:br>
            <a:br>
              <a:rPr lang="en-US" sz="2800" dirty="0"/>
            </a:br>
            <a:br>
              <a:rPr lang="en-US" sz="2800" dirty="0"/>
            </a:br>
            <a:br>
              <a:rPr lang="en-US" sz="2800" dirty="0"/>
            </a:br>
            <a:endParaRPr lang="en-US" sz="2800" dirty="0"/>
          </a:p>
        </p:txBody>
      </p:sp>
      <p:sp>
        <p:nvSpPr>
          <p:cNvPr id="4" name="TextBox 3">
            <a:extLst>
              <a:ext uri="{FF2B5EF4-FFF2-40B4-BE49-F238E27FC236}">
                <a16:creationId xmlns:a16="http://schemas.microsoft.com/office/drawing/2014/main" id="{33D61AB8-C616-4C37-F9C2-0BDA6F084006}"/>
              </a:ext>
            </a:extLst>
          </p:cNvPr>
          <p:cNvSpPr txBox="1"/>
          <p:nvPr/>
        </p:nvSpPr>
        <p:spPr>
          <a:xfrm>
            <a:off x="512618" y="391180"/>
            <a:ext cx="10406394" cy="707886"/>
          </a:xfrm>
          <a:prstGeom prst="rect">
            <a:avLst/>
          </a:prstGeom>
          <a:noFill/>
        </p:spPr>
        <p:txBody>
          <a:bodyPr wrap="square" rtlCol="0">
            <a:spAutoFit/>
          </a:bodyPr>
          <a:lstStyle/>
          <a:p>
            <a:r>
              <a:rPr lang="en-US" sz="4000" b="1" dirty="0">
                <a:latin typeface="+mj-lt"/>
              </a:rPr>
              <a:t>On April 10, 1939, the Book is Published</a:t>
            </a:r>
          </a:p>
        </p:txBody>
      </p:sp>
      <p:pic>
        <p:nvPicPr>
          <p:cNvPr id="6" name="Picture 2" descr="Alcoholics Anonymous The AA Big Book | Bill Wilson, Dr. Bob Smith ...">
            <a:extLst>
              <a:ext uri="{FF2B5EF4-FFF2-40B4-BE49-F238E27FC236}">
                <a16:creationId xmlns:a16="http://schemas.microsoft.com/office/drawing/2014/main" id="{BF586898-65B1-A3E2-1522-8F14024F0D08}"/>
              </a:ext>
            </a:extLst>
          </p:cNvP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888" r="888"/>
          <a:stretch>
            <a:fillRect/>
          </a:stretch>
        </p:blipFill>
        <p:spPr bwMode="auto">
          <a:xfrm>
            <a:off x="9534873" y="1479176"/>
            <a:ext cx="2311649" cy="3603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373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300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F99BC2-581C-8C8E-FFF5-D9C1C6D20A77}"/>
              </a:ext>
            </a:extLst>
          </p:cNvPr>
          <p:cNvPicPr>
            <a:picLocks noChangeAspect="1"/>
          </p:cNvPicPr>
          <p:nvPr/>
        </p:nvPicPr>
        <p:blipFill>
          <a:blip r:embed="rId3"/>
          <a:stretch>
            <a:fillRect/>
          </a:stretch>
        </p:blipFill>
        <p:spPr>
          <a:xfrm>
            <a:off x="934232" y="715204"/>
            <a:ext cx="3852920" cy="5427592"/>
          </a:xfrm>
          <a:prstGeom prst="rect">
            <a:avLst/>
          </a:prstGeom>
        </p:spPr>
      </p:pic>
      <p:sp>
        <p:nvSpPr>
          <p:cNvPr id="2" name="TextBox 1">
            <a:extLst>
              <a:ext uri="{FF2B5EF4-FFF2-40B4-BE49-F238E27FC236}">
                <a16:creationId xmlns:a16="http://schemas.microsoft.com/office/drawing/2014/main" id="{93BEE290-81E9-4E1A-366C-219FBD886CC1}"/>
              </a:ext>
            </a:extLst>
          </p:cNvPr>
          <p:cNvSpPr txBox="1"/>
          <p:nvPr/>
        </p:nvSpPr>
        <p:spPr>
          <a:xfrm>
            <a:off x="5570806" y="970671"/>
            <a:ext cx="5964702" cy="5293757"/>
          </a:xfrm>
          <a:prstGeom prst="rect">
            <a:avLst/>
          </a:prstGeom>
          <a:noFill/>
        </p:spPr>
        <p:txBody>
          <a:bodyPr wrap="square" rtlCol="0">
            <a:spAutoFit/>
          </a:bodyPr>
          <a:lstStyle/>
          <a:p>
            <a:r>
              <a:rPr lang="en-US" sz="3200" dirty="0">
                <a:latin typeface="+mj-lt"/>
              </a:rPr>
              <a:t>Published in 2019 after an eleven-year study</a:t>
            </a:r>
          </a:p>
          <a:p>
            <a:endParaRPr lang="en-US" sz="3200" dirty="0">
              <a:latin typeface="+mj-lt"/>
            </a:endParaRPr>
          </a:p>
          <a:p>
            <a:r>
              <a:rPr lang="en-US" sz="3200" dirty="0">
                <a:latin typeface="+mj-lt"/>
              </a:rPr>
              <a:t>Thoroughly documented</a:t>
            </a:r>
          </a:p>
          <a:p>
            <a:endParaRPr lang="en-US" sz="3200" dirty="0">
              <a:latin typeface="+mj-lt"/>
            </a:endParaRPr>
          </a:p>
          <a:p>
            <a:r>
              <a:rPr lang="en-US" sz="3200" dirty="0">
                <a:latin typeface="+mj-lt"/>
              </a:rPr>
              <a:t>In complete cooperation with GSO archives and others</a:t>
            </a:r>
          </a:p>
          <a:p>
            <a:endParaRPr lang="en-US" sz="3200" dirty="0">
              <a:latin typeface="+mj-lt"/>
            </a:endParaRPr>
          </a:p>
          <a:p>
            <a:r>
              <a:rPr lang="en-US" sz="3200" dirty="0">
                <a:latin typeface="+mj-lt"/>
              </a:rPr>
              <a:t>Lays bare many myths told</a:t>
            </a:r>
          </a:p>
          <a:p>
            <a:r>
              <a:rPr lang="en-US" sz="3200" dirty="0">
                <a:latin typeface="+mj-lt"/>
              </a:rPr>
              <a:t>within A.A. today</a:t>
            </a:r>
          </a:p>
          <a:p>
            <a:endParaRPr lang="en-US" dirty="0"/>
          </a:p>
        </p:txBody>
      </p:sp>
    </p:spTree>
    <p:extLst>
      <p:ext uri="{BB962C8B-B14F-4D97-AF65-F5344CB8AC3E}">
        <p14:creationId xmlns:p14="http://schemas.microsoft.com/office/powerpoint/2010/main" val="58647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3500"/>
                            </p:stCondLst>
                            <p:childTnLst>
                              <p:par>
                                <p:cTn id="9" presetID="10" presetClass="entr" presetSubtype="0" fill="hold" nodeType="afterEffect">
                                  <p:stCondLst>
                                    <p:cond delay="400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fade">
                                      <p:cBhvr>
                                        <p:cTn id="11" dur="500"/>
                                        <p:tgtEl>
                                          <p:spTgt spid="2">
                                            <p:txEl>
                                              <p:pRg st="2" end="2"/>
                                            </p:txEl>
                                          </p:spTgt>
                                        </p:tgtEl>
                                      </p:cBhvr>
                                    </p:animEffect>
                                  </p:childTnLst>
                                </p:cTn>
                              </p:par>
                            </p:childTnLst>
                          </p:cTn>
                        </p:par>
                        <p:par>
                          <p:cTn id="12" fill="hold">
                            <p:stCondLst>
                              <p:cond delay="8000"/>
                            </p:stCondLst>
                            <p:childTnLst>
                              <p:par>
                                <p:cTn id="13" presetID="10" presetClass="entr" presetSubtype="0" fill="hold" nodeType="afterEffect">
                                  <p:stCondLst>
                                    <p:cond delay="300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500"/>
                                        <p:tgtEl>
                                          <p:spTgt spid="2">
                                            <p:txEl>
                                              <p:pRg st="4" end="4"/>
                                            </p:txEl>
                                          </p:spTgt>
                                        </p:tgtEl>
                                      </p:cBhvr>
                                    </p:animEffect>
                                  </p:childTnLst>
                                </p:cTn>
                              </p:par>
                            </p:childTnLst>
                          </p:cTn>
                        </p:par>
                        <p:par>
                          <p:cTn id="16" fill="hold">
                            <p:stCondLst>
                              <p:cond delay="11500"/>
                            </p:stCondLst>
                            <p:childTnLst>
                              <p:par>
                                <p:cTn id="17" presetID="10" presetClass="entr" presetSubtype="0" fill="hold" nodeType="afterEffect">
                                  <p:stCondLst>
                                    <p:cond delay="900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fade">
                                      <p:cBhvr>
                                        <p:cTn id="19" dur="500"/>
                                        <p:tgtEl>
                                          <p:spTgt spid="2">
                                            <p:txEl>
                                              <p:pRg st="6" end="6"/>
                                            </p:txEl>
                                          </p:spTgt>
                                        </p:tgtEl>
                                      </p:cBhvr>
                                    </p:animEffect>
                                  </p:childTnLst>
                                </p:cTn>
                              </p:par>
                              <p:par>
                                <p:cTn id="20" presetID="10" presetClass="entr" presetSubtype="0" fill="hold" nodeType="withEffect">
                                  <p:stCondLst>
                                    <p:cond delay="9000"/>
                                  </p:stCondLst>
                                  <p:childTnLst>
                                    <p:set>
                                      <p:cBhvr>
                                        <p:cTn id="21" dur="1" fill="hold">
                                          <p:stCondLst>
                                            <p:cond delay="0"/>
                                          </p:stCondLst>
                                        </p:cTn>
                                        <p:tgtEl>
                                          <p:spTgt spid="2">
                                            <p:txEl>
                                              <p:pRg st="7" end="7"/>
                                            </p:txEl>
                                          </p:spTgt>
                                        </p:tgtEl>
                                        <p:attrNameLst>
                                          <p:attrName>style.visibility</p:attrName>
                                        </p:attrNameLst>
                                      </p:cBhvr>
                                      <p:to>
                                        <p:strVal val="visible"/>
                                      </p:to>
                                    </p:set>
                                    <p:animEffect transition="in" filter="fade">
                                      <p:cBhvr>
                                        <p:cTn id="2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0948A-275C-9BD2-6A39-BD8F2665FB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65A09F-7A3F-F293-D253-F1CC985D64C0}"/>
              </a:ext>
            </a:extLst>
          </p:cNvPr>
          <p:cNvSpPr>
            <a:spLocks noGrp="1"/>
          </p:cNvSpPr>
          <p:nvPr>
            <p:ph type="title"/>
          </p:nvPr>
        </p:nvSpPr>
        <p:spPr>
          <a:xfrm>
            <a:off x="706185" y="379701"/>
            <a:ext cx="8755740" cy="819504"/>
          </a:xfrm>
        </p:spPr>
        <p:txBody>
          <a:bodyPr anchor="t"/>
          <a:lstStyle/>
          <a:p>
            <a:pPr>
              <a:lnSpc>
                <a:spcPct val="100000"/>
              </a:lnSpc>
            </a:pPr>
            <a:r>
              <a:rPr lang="en-US" sz="4400" b="1" dirty="0"/>
              <a:t>		Creating A.A …</a:t>
            </a:r>
            <a:br>
              <a:rPr lang="en-US" sz="3200" b="1" dirty="0"/>
            </a:br>
            <a:br>
              <a:rPr lang="en-US" sz="2800" b="1" dirty="0">
                <a:latin typeface="+mn-lt"/>
              </a:rPr>
            </a:br>
            <a:br>
              <a:rPr lang="en-US" sz="2800" b="1" dirty="0">
                <a:latin typeface="+mn-lt"/>
              </a:rPr>
            </a:br>
            <a:br>
              <a:rPr lang="en-US" sz="2800" b="1" dirty="0">
                <a:latin typeface="+mn-lt"/>
              </a:rPr>
            </a:br>
            <a:br>
              <a:rPr lang="en-US" sz="2800" b="1" dirty="0"/>
            </a:br>
            <a:br>
              <a:rPr lang="en-US" sz="2800" b="1" dirty="0">
                <a:latin typeface="+mn-lt"/>
              </a:rPr>
            </a:br>
            <a:br>
              <a:rPr lang="en-US" sz="2800" b="1" dirty="0">
                <a:latin typeface="+mn-lt"/>
              </a:rPr>
            </a:br>
            <a:br>
              <a:rPr lang="en-US" sz="2800" dirty="0"/>
            </a:br>
            <a:br>
              <a:rPr lang="en-US" sz="2800" dirty="0"/>
            </a:br>
            <a:br>
              <a:rPr lang="en-US" sz="2800" dirty="0"/>
            </a:br>
            <a:endParaRPr lang="en-US" sz="2800" dirty="0"/>
          </a:p>
        </p:txBody>
      </p:sp>
      <p:sp>
        <p:nvSpPr>
          <p:cNvPr id="5" name="TextBox 4">
            <a:extLst>
              <a:ext uri="{FF2B5EF4-FFF2-40B4-BE49-F238E27FC236}">
                <a16:creationId xmlns:a16="http://schemas.microsoft.com/office/drawing/2014/main" id="{FA204B62-47C8-EB1D-815F-F53E7F7E8ECD}"/>
              </a:ext>
            </a:extLst>
          </p:cNvPr>
          <p:cNvSpPr txBox="1"/>
          <p:nvPr/>
        </p:nvSpPr>
        <p:spPr>
          <a:xfrm>
            <a:off x="964293" y="5348897"/>
            <a:ext cx="10263413" cy="646331"/>
          </a:xfrm>
          <a:prstGeom prst="rect">
            <a:avLst/>
          </a:prstGeom>
          <a:noFill/>
        </p:spPr>
        <p:txBody>
          <a:bodyPr wrap="square" rtlCol="0">
            <a:spAutoFit/>
          </a:bodyPr>
          <a:lstStyle/>
          <a:p>
            <a:r>
              <a:rPr lang="en-US" sz="3600" b="1" dirty="0"/>
              <a:t>It is not a book about  “How WE recovered….”</a:t>
            </a:r>
          </a:p>
        </p:txBody>
      </p:sp>
      <p:pic>
        <p:nvPicPr>
          <p:cNvPr id="8" name="Picture Placeholder 7">
            <a:extLst>
              <a:ext uri="{FF2B5EF4-FFF2-40B4-BE49-F238E27FC236}">
                <a16:creationId xmlns:a16="http://schemas.microsoft.com/office/drawing/2014/main" id="{F9E88241-2C66-83A3-907B-10A6AF00AFFE}"/>
              </a:ext>
            </a:extLst>
          </p:cNvPr>
          <p:cNvPicPr>
            <a:picLocks noGrp="1" noChangeAspect="1"/>
          </p:cNvPicPr>
          <p:nvPr>
            <p:ph type="pic" idx="1"/>
          </p:nvPr>
        </p:nvPicPr>
        <p:blipFill>
          <a:blip r:embed="rId3"/>
          <a:srcRect l="18192" r="18192"/>
          <a:stretch>
            <a:fillRect/>
          </a:stretch>
        </p:blipFill>
        <p:spPr>
          <a:xfrm>
            <a:off x="9203816" y="512618"/>
            <a:ext cx="7525954" cy="5832764"/>
          </a:xfrm>
        </p:spPr>
      </p:pic>
      <p:sp>
        <p:nvSpPr>
          <p:cNvPr id="3" name="TextBox 2">
            <a:extLst>
              <a:ext uri="{FF2B5EF4-FFF2-40B4-BE49-F238E27FC236}">
                <a16:creationId xmlns:a16="http://schemas.microsoft.com/office/drawing/2014/main" id="{87AF2B7B-7A7F-C25A-533B-FE630660871B}"/>
              </a:ext>
            </a:extLst>
          </p:cNvPr>
          <p:cNvSpPr txBox="1"/>
          <p:nvPr/>
        </p:nvSpPr>
        <p:spPr>
          <a:xfrm>
            <a:off x="541535" y="6127293"/>
            <a:ext cx="9085040" cy="523220"/>
          </a:xfrm>
          <a:prstGeom prst="rect">
            <a:avLst/>
          </a:prstGeom>
          <a:noFill/>
        </p:spPr>
        <p:txBody>
          <a:bodyPr wrap="square" rtlCol="0">
            <a:spAutoFit/>
          </a:bodyPr>
          <a:lstStyle/>
          <a:p>
            <a:r>
              <a:rPr lang="en-US" sz="2800" b="1" dirty="0"/>
              <a:t>Bill was not a great historian, but he was a man of great vision</a:t>
            </a:r>
            <a:r>
              <a:rPr lang="en-US" dirty="0"/>
              <a:t>.</a:t>
            </a:r>
          </a:p>
        </p:txBody>
      </p:sp>
      <p:sp>
        <p:nvSpPr>
          <p:cNvPr id="7" name="TextBox 6">
            <a:extLst>
              <a:ext uri="{FF2B5EF4-FFF2-40B4-BE49-F238E27FC236}">
                <a16:creationId xmlns:a16="http://schemas.microsoft.com/office/drawing/2014/main" id="{6DFC4B8E-611D-15CC-BB54-B397D6A3B0BE}"/>
              </a:ext>
            </a:extLst>
          </p:cNvPr>
          <p:cNvSpPr txBox="1"/>
          <p:nvPr/>
        </p:nvSpPr>
        <p:spPr>
          <a:xfrm>
            <a:off x="344836" y="1504336"/>
            <a:ext cx="8755739" cy="3539430"/>
          </a:xfrm>
          <a:prstGeom prst="rect">
            <a:avLst/>
          </a:prstGeom>
          <a:noFill/>
        </p:spPr>
        <p:txBody>
          <a:bodyPr wrap="square" rtlCol="0">
            <a:spAutoFit/>
          </a:bodyPr>
          <a:lstStyle/>
          <a:p>
            <a:pPr marL="285750" indent="-285750">
              <a:buFont typeface="Wingdings" panose="05000000000000000000" pitchFamily="2" charset="2"/>
              <a:buChar char="§"/>
            </a:pPr>
            <a:r>
              <a:rPr lang="en-US" sz="2800" b="1" dirty="0"/>
              <a:t>Bill had a lot of inputs and suggestions as he wrote the book.  But in the end, it was solely his creation. </a:t>
            </a:r>
          </a:p>
          <a:p>
            <a:pPr marL="285750" indent="-285750">
              <a:buFont typeface="Wingdings" panose="05000000000000000000" pitchFamily="2" charset="2"/>
              <a:buChar char="§"/>
            </a:pPr>
            <a:endParaRPr lang="en-US" sz="2800" b="1" dirty="0"/>
          </a:p>
          <a:p>
            <a:pPr marL="285750" indent="-285750">
              <a:buFont typeface="Wingdings" panose="05000000000000000000" pitchFamily="2" charset="2"/>
              <a:buChar char="§"/>
            </a:pPr>
            <a:r>
              <a:rPr lang="en-US" sz="2800" b="1" dirty="0"/>
              <a:t>Through writing and publishing, Bill originated and created the A.A. program as we know it today…</a:t>
            </a:r>
          </a:p>
          <a:p>
            <a:pPr marL="285750" indent="-285750">
              <a:buFont typeface="Wingdings" panose="05000000000000000000" pitchFamily="2" charset="2"/>
              <a:buChar char="§"/>
            </a:pPr>
            <a:endParaRPr lang="en-US" sz="2800" b="1" dirty="0"/>
          </a:p>
          <a:p>
            <a:pPr marL="285750" indent="-285750">
              <a:buFont typeface="Wingdings" panose="05000000000000000000" pitchFamily="2" charset="2"/>
              <a:buChar char="§"/>
            </a:pPr>
            <a:r>
              <a:rPr lang="en-US" sz="2800" b="1" dirty="0"/>
              <a:t>He designed the program to mirror HIS recovery and his ideas…</a:t>
            </a:r>
          </a:p>
        </p:txBody>
      </p:sp>
    </p:spTree>
    <p:extLst>
      <p:ext uri="{BB962C8B-B14F-4D97-AF65-F5344CB8AC3E}">
        <p14:creationId xmlns:p14="http://schemas.microsoft.com/office/powerpoint/2010/main" val="630906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3000"/>
                                  </p:stCondLst>
                                  <p:childTnLst>
                                    <p:set>
                                      <p:cBhvr>
                                        <p:cTn id="10" dur="1" fill="hold">
                                          <p:stCondLst>
                                            <p:cond delay="0"/>
                                          </p:stCondLst>
                                        </p:cTn>
                                        <p:tgtEl>
                                          <p:spTgt spid="7">
                                            <p:txEl>
                                              <p:pRg st="2" end="2"/>
                                            </p:txEl>
                                          </p:spTgt>
                                        </p:tgtEl>
                                        <p:attrNameLst>
                                          <p:attrName>style.visibility</p:attrName>
                                        </p:attrNameLst>
                                      </p:cBhvr>
                                      <p:to>
                                        <p:strVal val="visible"/>
                                      </p:to>
                                    </p:set>
                                    <p:animEffect transition="in" filter="fade">
                                      <p:cBhvr>
                                        <p:cTn id="11" dur="500"/>
                                        <p:tgtEl>
                                          <p:spTgt spid="7">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xEl>
                                              <p:pRg st="4" end="4"/>
                                            </p:txEl>
                                          </p:spTgt>
                                        </p:tgtEl>
                                        <p:attrNameLst>
                                          <p:attrName>style.visibility</p:attrName>
                                        </p:attrNameLst>
                                      </p:cBhvr>
                                      <p:to>
                                        <p:strVal val="visible"/>
                                      </p:to>
                                    </p:set>
                                    <p:animEffect transition="in" filter="fade">
                                      <p:cBhvr>
                                        <p:cTn id="16" dur="500"/>
                                        <p:tgtEl>
                                          <p:spTgt spid="7">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5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 calcmode="lin" valueType="num">
                                      <p:cBhvr additive="base">
                                        <p:cTn id="2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30962-F57E-14C1-D856-AFABE1954FD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C6F21EA-5D52-329D-CB65-82AC3CC0FB7C}"/>
              </a:ext>
            </a:extLst>
          </p:cNvPr>
          <p:cNvSpPr>
            <a:spLocks noGrp="1"/>
          </p:cNvSpPr>
          <p:nvPr>
            <p:ph type="ctrTitle"/>
          </p:nvPr>
        </p:nvSpPr>
        <p:spPr>
          <a:xfrm>
            <a:off x="-94132" y="330840"/>
            <a:ext cx="12286129" cy="1653988"/>
          </a:xfrm>
        </p:spPr>
        <p:txBody>
          <a:bodyPr anchor="t"/>
          <a:lstStyle/>
          <a:p>
            <a:r>
              <a:rPr lang="en-US" dirty="0"/>
              <a:t>We’ve heard….</a:t>
            </a:r>
            <a:br>
              <a:rPr lang="en-US" dirty="0"/>
            </a:br>
            <a:br>
              <a:rPr lang="en-US" dirty="0"/>
            </a:br>
            <a:r>
              <a:rPr lang="en-US" dirty="0"/>
              <a:t>Not only how the Big Book was written, but how all of A.A. was created</a:t>
            </a:r>
          </a:p>
        </p:txBody>
      </p:sp>
      <p:sp>
        <p:nvSpPr>
          <p:cNvPr id="4" name="TextBox 3">
            <a:extLst>
              <a:ext uri="{FF2B5EF4-FFF2-40B4-BE49-F238E27FC236}">
                <a16:creationId xmlns:a16="http://schemas.microsoft.com/office/drawing/2014/main" id="{55BC2EAA-06E4-A67D-263C-5CE35C3662A7}"/>
              </a:ext>
            </a:extLst>
          </p:cNvPr>
          <p:cNvSpPr txBox="1"/>
          <p:nvPr/>
        </p:nvSpPr>
        <p:spPr>
          <a:xfrm>
            <a:off x="1980077" y="3184139"/>
            <a:ext cx="8137713" cy="1938992"/>
          </a:xfrm>
          <a:prstGeom prst="rect">
            <a:avLst/>
          </a:prstGeom>
          <a:noFill/>
        </p:spPr>
        <p:txBody>
          <a:bodyPr wrap="square" rtlCol="0">
            <a:spAutoFit/>
          </a:bodyPr>
          <a:lstStyle/>
          <a:p>
            <a:endParaRPr lang="en-US" sz="4000" dirty="0"/>
          </a:p>
          <a:p>
            <a:r>
              <a:rPr lang="en-US" sz="4000" dirty="0"/>
              <a:t>Thank you for your attention today </a:t>
            </a:r>
          </a:p>
          <a:p>
            <a:r>
              <a:rPr lang="en-US" sz="4000" dirty="0"/>
              <a:t>It’s time for questions and comments…</a:t>
            </a:r>
          </a:p>
        </p:txBody>
      </p:sp>
    </p:spTree>
    <p:extLst>
      <p:ext uri="{BB962C8B-B14F-4D97-AF65-F5344CB8AC3E}">
        <p14:creationId xmlns:p14="http://schemas.microsoft.com/office/powerpoint/2010/main" val="263493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1000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childTnLst>
                          </p:cTn>
                        </p:par>
                        <p:par>
                          <p:cTn id="8" fill="hold">
                            <p:stCondLst>
                              <p:cond delay="10500"/>
                            </p:stCondLst>
                            <p:childTnLst>
                              <p:par>
                                <p:cTn id="9" presetID="22" presetClass="entr" presetSubtype="4" fill="hold" nodeType="afterEffect">
                                  <p:stCondLst>
                                    <p:cond delay="200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wipe(down)">
                                      <p:cBhvr>
                                        <p:cTn id="11"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F99BC2-581C-8C8E-FFF5-D9C1C6D20A77}"/>
              </a:ext>
            </a:extLst>
          </p:cNvPr>
          <p:cNvPicPr>
            <a:picLocks noChangeAspect="1"/>
          </p:cNvPicPr>
          <p:nvPr/>
        </p:nvPicPr>
        <p:blipFill>
          <a:blip r:embed="rId3"/>
          <a:stretch>
            <a:fillRect/>
          </a:stretch>
        </p:blipFill>
        <p:spPr>
          <a:xfrm>
            <a:off x="934232" y="715204"/>
            <a:ext cx="3852920" cy="5427592"/>
          </a:xfrm>
          <a:prstGeom prst="rect">
            <a:avLst/>
          </a:prstGeom>
        </p:spPr>
      </p:pic>
      <p:sp>
        <p:nvSpPr>
          <p:cNvPr id="2" name="TextBox 1">
            <a:extLst>
              <a:ext uri="{FF2B5EF4-FFF2-40B4-BE49-F238E27FC236}">
                <a16:creationId xmlns:a16="http://schemas.microsoft.com/office/drawing/2014/main" id="{5E946ED0-21C4-5413-B532-65A9EB79ED5B}"/>
              </a:ext>
            </a:extLst>
          </p:cNvPr>
          <p:cNvSpPr txBox="1"/>
          <p:nvPr/>
        </p:nvSpPr>
        <p:spPr>
          <a:xfrm>
            <a:off x="5205046" y="1413063"/>
            <a:ext cx="6818142" cy="4031873"/>
          </a:xfrm>
          <a:prstGeom prst="rect">
            <a:avLst/>
          </a:prstGeom>
          <a:noFill/>
        </p:spPr>
        <p:txBody>
          <a:bodyPr wrap="square" rtlCol="0">
            <a:spAutoFit/>
          </a:bodyPr>
          <a:lstStyle/>
          <a:p>
            <a:r>
              <a:rPr lang="en-US" sz="3200" dirty="0">
                <a:latin typeface="+mj-lt"/>
              </a:rPr>
              <a:t>The author is a rare book dealer and historian</a:t>
            </a:r>
          </a:p>
          <a:p>
            <a:endParaRPr lang="en-US" sz="3200" dirty="0">
              <a:latin typeface="+mj-lt"/>
            </a:endParaRPr>
          </a:p>
          <a:p>
            <a:r>
              <a:rPr lang="en-US" sz="3200" dirty="0">
                <a:latin typeface="+mj-lt"/>
              </a:rPr>
              <a:t>The author uses RAW data vs. stories told many years later…</a:t>
            </a:r>
          </a:p>
          <a:p>
            <a:endParaRPr lang="en-US" sz="3200" dirty="0">
              <a:latin typeface="+mj-lt"/>
            </a:endParaRPr>
          </a:p>
          <a:p>
            <a:r>
              <a:rPr lang="en-US" sz="3200" dirty="0">
                <a:latin typeface="+mj-lt"/>
              </a:rPr>
              <a:t>This is what really happened</a:t>
            </a:r>
          </a:p>
          <a:p>
            <a:endParaRPr lang="en-US" sz="3200" dirty="0">
              <a:latin typeface="+mj-lt"/>
            </a:endParaRPr>
          </a:p>
        </p:txBody>
      </p:sp>
    </p:spTree>
    <p:extLst>
      <p:ext uri="{BB962C8B-B14F-4D97-AF65-F5344CB8AC3E}">
        <p14:creationId xmlns:p14="http://schemas.microsoft.com/office/powerpoint/2010/main" val="3041048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300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fade">
                                      <p:cBhvr>
                                        <p:cTn id="11" dur="500"/>
                                        <p:tgtEl>
                                          <p:spTgt spid="2">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fade">
                                      <p:cBhvr>
                                        <p:cTn id="16"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858130" y="464234"/>
            <a:ext cx="6414247" cy="1955022"/>
          </a:xfrm>
        </p:spPr>
        <p:txBody>
          <a:bodyPr anchor="t"/>
          <a:lstStyle/>
          <a:p>
            <a:pPr>
              <a:lnSpc>
                <a:spcPct val="150000"/>
              </a:lnSpc>
            </a:pPr>
            <a:r>
              <a:rPr lang="en-US" sz="2800" dirty="0"/>
              <a:t>Stories say that 100 people fought, bled, and died to produce the book that we have today.</a:t>
            </a:r>
            <a:br>
              <a:rPr lang="en-US" sz="2800" dirty="0"/>
            </a:br>
            <a:br>
              <a:rPr lang="en-US" sz="2800" dirty="0"/>
            </a:br>
            <a:br>
              <a:rPr lang="en-US" sz="2800" dirty="0"/>
            </a:br>
            <a:br>
              <a:rPr lang="en-US" sz="2800" dirty="0"/>
            </a:br>
            <a:br>
              <a:rPr lang="en-US" sz="2800" dirty="0"/>
            </a:br>
            <a:endParaRPr lang="en-US" sz="2800" dirty="0"/>
          </a:p>
        </p:txBody>
      </p:sp>
      <p:pic>
        <p:nvPicPr>
          <p:cNvPr id="7" name="Picture Placeholder 6">
            <a:extLst>
              <a:ext uri="{FF2B5EF4-FFF2-40B4-BE49-F238E27FC236}">
                <a16:creationId xmlns:a16="http://schemas.microsoft.com/office/drawing/2014/main" id="{A26A128A-834F-E185-A3F1-102ED15BBC11}"/>
              </a:ext>
            </a:extLst>
          </p:cNvPr>
          <p:cNvPicPr>
            <a:picLocks noGrp="1" noChangeAspect="1"/>
          </p:cNvPicPr>
          <p:nvPr>
            <p:ph type="pic" idx="1"/>
          </p:nvPr>
        </p:nvPicPr>
        <p:blipFill>
          <a:blip r:embed="rId3"/>
          <a:srcRect l="2371" r="2371"/>
          <a:stretch>
            <a:fillRect/>
          </a:stretch>
        </p:blipFill>
        <p:spPr bwMode="auto">
          <a:xfrm>
            <a:off x="7576753" y="914400"/>
            <a:ext cx="3587293" cy="493307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7DF42E9-BE40-6D3E-B6E6-18E9C298199C}"/>
              </a:ext>
            </a:extLst>
          </p:cNvPr>
          <p:cNvSpPr txBox="1"/>
          <p:nvPr/>
        </p:nvSpPr>
        <p:spPr>
          <a:xfrm>
            <a:off x="815928" y="4503212"/>
            <a:ext cx="6400800" cy="1955022"/>
          </a:xfrm>
          <a:prstGeom prst="rect">
            <a:avLst/>
          </a:prstGeom>
          <a:noFill/>
        </p:spPr>
        <p:txBody>
          <a:bodyPr wrap="square" rtlCol="0">
            <a:spAutoFit/>
          </a:bodyPr>
          <a:lstStyle/>
          <a:p>
            <a:pPr>
              <a:lnSpc>
                <a:spcPct val="150000"/>
              </a:lnSpc>
            </a:pPr>
            <a:r>
              <a:rPr lang="en-US" sz="2800" dirty="0">
                <a:latin typeface="+mj-lt"/>
              </a:rPr>
              <a:t>He was also most responsible for the creation of the many “Myths” surrounding the writing…</a:t>
            </a:r>
          </a:p>
        </p:txBody>
      </p:sp>
      <p:sp>
        <p:nvSpPr>
          <p:cNvPr id="4" name="TextBox 3">
            <a:extLst>
              <a:ext uri="{FF2B5EF4-FFF2-40B4-BE49-F238E27FC236}">
                <a16:creationId xmlns:a16="http://schemas.microsoft.com/office/drawing/2014/main" id="{57FD09CF-061B-DF50-DD2D-8614F4217074}"/>
              </a:ext>
            </a:extLst>
          </p:cNvPr>
          <p:cNvSpPr txBox="1"/>
          <p:nvPr/>
        </p:nvSpPr>
        <p:spPr>
          <a:xfrm>
            <a:off x="590843" y="464234"/>
            <a:ext cx="5781822" cy="523220"/>
          </a:xfrm>
          <a:prstGeom prst="rect">
            <a:avLst/>
          </a:prstGeom>
          <a:noFill/>
        </p:spPr>
        <p:txBody>
          <a:bodyPr wrap="square" rtlCol="0">
            <a:spAutoFit/>
          </a:bodyPr>
          <a:lstStyle/>
          <a:p>
            <a:endParaRPr lang="en-US" sz="2800" dirty="0">
              <a:latin typeface="+mj-lt"/>
            </a:endParaRPr>
          </a:p>
        </p:txBody>
      </p:sp>
      <p:sp>
        <p:nvSpPr>
          <p:cNvPr id="6" name="TextBox 5">
            <a:extLst>
              <a:ext uri="{FF2B5EF4-FFF2-40B4-BE49-F238E27FC236}">
                <a16:creationId xmlns:a16="http://schemas.microsoft.com/office/drawing/2014/main" id="{BF591E0D-FD39-5AE8-FE6A-591A027C938D}"/>
              </a:ext>
            </a:extLst>
          </p:cNvPr>
          <p:cNvSpPr txBox="1"/>
          <p:nvPr/>
        </p:nvSpPr>
        <p:spPr>
          <a:xfrm>
            <a:off x="871577" y="2483723"/>
            <a:ext cx="6400800" cy="1955022"/>
          </a:xfrm>
          <a:prstGeom prst="rect">
            <a:avLst/>
          </a:prstGeom>
          <a:noFill/>
        </p:spPr>
        <p:txBody>
          <a:bodyPr wrap="square" rtlCol="0">
            <a:spAutoFit/>
          </a:bodyPr>
          <a:lstStyle/>
          <a:p>
            <a:pPr>
              <a:lnSpc>
                <a:spcPct val="150000"/>
              </a:lnSpc>
            </a:pPr>
            <a:r>
              <a:rPr lang="en-US" sz="2800" dirty="0">
                <a:latin typeface="+mj-lt"/>
              </a:rPr>
              <a:t>Bill Wilson was responsible for the writing except for one chapter which he edited.</a:t>
            </a:r>
          </a:p>
        </p:txBody>
      </p:sp>
    </p:spTree>
    <p:extLst>
      <p:ext uri="{BB962C8B-B14F-4D97-AF65-F5344CB8AC3E}">
        <p14:creationId xmlns:p14="http://schemas.microsoft.com/office/powerpoint/2010/main" val="222232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400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5000"/>
                            </p:stCondLst>
                            <p:childTnLst>
                              <p:par>
                                <p:cTn id="13" presetID="10" presetClass="entr" presetSubtype="0" fill="hold" nodeType="afterEffect">
                                  <p:stCondLst>
                                    <p:cond delay="400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914400" y="221673"/>
            <a:ext cx="7534656" cy="914400"/>
          </a:xfrm>
        </p:spPr>
        <p:txBody>
          <a:bodyPr/>
          <a:lstStyle/>
          <a:p>
            <a:r>
              <a:rPr lang="en-US" sz="3200" dirty="0"/>
              <a:t>Understanding Bill Wilson</a:t>
            </a:r>
            <a:endParaRPr lang="en-US" dirty="0"/>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1871003" y="1983545"/>
            <a:ext cx="8953878" cy="4652782"/>
          </a:xfrm>
        </p:spPr>
        <p:txBody>
          <a:bodyPr>
            <a:normAutofit/>
          </a:bodyPr>
          <a:lstStyle/>
          <a:p>
            <a:pPr>
              <a:lnSpc>
                <a:spcPct val="200000"/>
              </a:lnSpc>
            </a:pPr>
            <a:r>
              <a:rPr lang="en-US" sz="2800" b="1" dirty="0"/>
              <a:t>Consummate story teller</a:t>
            </a:r>
          </a:p>
          <a:p>
            <a:pPr>
              <a:lnSpc>
                <a:spcPct val="200000"/>
              </a:lnSpc>
            </a:pPr>
            <a:r>
              <a:rPr lang="en-US" sz="2800" b="1" dirty="0"/>
              <a:t>Bill wanted to convey important messages about recovery</a:t>
            </a:r>
          </a:p>
          <a:p>
            <a:pPr marL="0" indent="0">
              <a:buNone/>
            </a:pPr>
            <a:endParaRPr lang="en-US" sz="2800" dirty="0"/>
          </a:p>
          <a:p>
            <a:r>
              <a:rPr lang="en-US" sz="2800" b="1" dirty="0"/>
              <a:t>Simple, straight forward, &amp; dramatic…</a:t>
            </a:r>
          </a:p>
          <a:p>
            <a:endParaRPr lang="en-US" dirty="0"/>
          </a:p>
        </p:txBody>
      </p:sp>
    </p:spTree>
    <p:extLst>
      <p:ext uri="{BB962C8B-B14F-4D97-AF65-F5344CB8AC3E}">
        <p14:creationId xmlns:p14="http://schemas.microsoft.com/office/powerpoint/2010/main" val="3340263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400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par>
                          <p:cTn id="7" fill="hold">
                            <p:stCondLst>
                              <p:cond delay="4000"/>
                            </p:stCondLst>
                            <p:childTnLst>
                              <p:par>
                                <p:cTn id="8" presetID="1" presetClass="entr" presetSubtype="0" fill="hold" nodeType="afterEffect">
                                  <p:stCondLst>
                                    <p:cond delay="5000"/>
                                  </p:stCondLst>
                                  <p:childTnLst>
                                    <p:set>
                                      <p:cBhvr>
                                        <p:cTn id="9" dur="1" fill="hold">
                                          <p:stCondLst>
                                            <p:cond delay="0"/>
                                          </p:stCondLst>
                                        </p:cTn>
                                        <p:tgtEl>
                                          <p:spTgt spid="8">
                                            <p:txEl>
                                              <p:pRg st="1" end="1"/>
                                            </p:txEl>
                                          </p:spTgt>
                                        </p:tgtEl>
                                        <p:attrNameLst>
                                          <p:attrName>style.visibility</p:attrName>
                                        </p:attrNameLst>
                                      </p:cBhvr>
                                      <p:to>
                                        <p:strVal val="visible"/>
                                      </p:to>
                                    </p:set>
                                  </p:childTnLst>
                                </p:cTn>
                              </p:par>
                            </p:childTnLst>
                          </p:cTn>
                        </p:par>
                        <p:par>
                          <p:cTn id="10" fill="hold">
                            <p:stCondLst>
                              <p:cond delay="9000"/>
                            </p:stCondLst>
                            <p:childTnLst>
                              <p:par>
                                <p:cTn id="11" presetID="1" presetClass="entr" presetSubtype="0" fill="hold" nodeType="afterEffect">
                                  <p:stCondLst>
                                    <p:cond delay="500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64407_win32_SD_v20" id="{3EA9D323-E7D5-42E3-83AA-4E89B21FB6B6}" vid="{BDF16A16-3A0E-4332-958C-C5797045A0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49AD37-9510-4A2D-B790-12C439A83F93}">
  <ds:schemaRefs>
    <ds:schemaRef ds:uri="http://schemas.microsoft.com/sharepoint/v3/contenttype/forms"/>
  </ds:schemaRefs>
</ds:datastoreItem>
</file>

<file path=customXml/itemProps2.xml><?xml version="1.0" encoding="utf-8"?>
<ds:datastoreItem xmlns:ds="http://schemas.openxmlformats.org/officeDocument/2006/customXml" ds:itemID="{85DF9CEC-52C2-4D14-B2F5-11176002A8B6}">
  <ds:schemaRefs>
    <ds:schemaRef ds:uri="71af3243-3dd4-4a8d-8c0d-dd76da1f02a5"/>
    <ds:schemaRef ds:uri="http://www.w3.org/XML/1998/namespace"/>
    <ds:schemaRef ds:uri="http://schemas.microsoft.com/office/infopath/2007/PartnerControls"/>
    <ds:schemaRef ds:uri="http://purl.org/dc/terms/"/>
    <ds:schemaRef ds:uri="http://schemas.openxmlformats.org/package/2006/metadata/core-properties"/>
    <ds:schemaRef ds:uri="230e9df3-be65-4c73-a93b-d1236ebd677e"/>
    <ds:schemaRef ds:uri="http://purl.org/dc/elements/1.1/"/>
    <ds:schemaRef ds:uri="16c05727-aa75-4e4a-9b5f-8a80a1165891"/>
    <ds:schemaRef ds:uri="http://schemas.microsoft.com/office/2006/documentManagement/types"/>
    <ds:schemaRef ds:uri="http://schemas.microsoft.com/sharepoint/v3"/>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4D8B1D1D-0064-435C-8533-29A36067B8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{0C16893C-3446-4914-9E69-920B10C5A0BE}TF1ed9553b-00c4-4092-846a-c8f7f2908f3beecd942f_win32-8e33096c3cfc</Template>
  <TotalTime>6921</TotalTime>
  <Words>3123</Words>
  <Application>Microsoft Office PowerPoint</Application>
  <PresentationFormat>Widescreen</PresentationFormat>
  <Paragraphs>383</Paragraphs>
  <Slides>61</Slides>
  <Notes>59</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61</vt:i4>
      </vt:variant>
    </vt:vector>
  </HeadingPairs>
  <TitlesOfParts>
    <vt:vector size="68" baseType="lpstr">
      <vt:lpstr>Arial</vt:lpstr>
      <vt:lpstr>Calibri</vt:lpstr>
      <vt:lpstr>Courier New</vt:lpstr>
      <vt:lpstr>Gill Sans Nova Light</vt:lpstr>
      <vt:lpstr>Sagona Book</vt:lpstr>
      <vt:lpstr>Wingdings</vt:lpstr>
      <vt:lpstr>Custom</vt:lpstr>
      <vt:lpstr>How the Big Book Was Written</vt:lpstr>
      <vt:lpstr>PowerPoint Presentation</vt:lpstr>
      <vt:lpstr>PowerPoint Presentation</vt:lpstr>
      <vt:lpstr>How the Big Book Was Written</vt:lpstr>
      <vt:lpstr>What We Will cover Today</vt:lpstr>
      <vt:lpstr>PowerPoint Presentation</vt:lpstr>
      <vt:lpstr>PowerPoint Presentation</vt:lpstr>
      <vt:lpstr>Stories say that 100 people fought, bled, and died to produce the book that we have today.     </vt:lpstr>
      <vt:lpstr>Understanding Bill Wilson</vt:lpstr>
      <vt:lpstr>Bill Wilson – Willful Myth Maker</vt:lpstr>
      <vt:lpstr>Quick Examples</vt:lpstr>
      <vt:lpstr>       </vt:lpstr>
      <vt:lpstr>AA Number 3</vt:lpstr>
      <vt:lpstr>The Kitchen Table</vt:lpstr>
      <vt:lpstr>The Kitchen Table</vt:lpstr>
      <vt:lpstr>PowerPoint Presentation</vt:lpstr>
      <vt:lpstr>The Kitchen Table</vt:lpstr>
      <vt:lpstr>The Kitchen Table</vt:lpstr>
      <vt:lpstr>The Kitchen Table</vt:lpstr>
      <vt:lpstr>PowerPoint Presentation</vt:lpstr>
      <vt:lpstr>Dr. Bob is considered a saint today within A.A…       </vt:lpstr>
      <vt:lpstr>Hank Parkhurst </vt:lpstr>
      <vt:lpstr>    </vt:lpstr>
      <vt:lpstr>    </vt:lpstr>
      <vt:lpstr>    </vt:lpstr>
      <vt:lpstr>“Flying Blind” Period in Today’s Discussion</vt:lpstr>
      <vt:lpstr>“Flying Blind”</vt:lpstr>
      <vt:lpstr>Akron/NYC Differences</vt:lpstr>
      <vt:lpstr>Bill’s Oxford Group Issues</vt:lpstr>
      <vt:lpstr>Bill’s Great Design</vt:lpstr>
      <vt:lpstr>Bill’s trip to Akron in 1937 and the “VOTE”</vt:lpstr>
      <vt:lpstr>The infamous Akron “VOTE”</vt:lpstr>
      <vt:lpstr>The Akron Vote</vt:lpstr>
      <vt:lpstr>Akron Group’s opinion</vt:lpstr>
      <vt:lpstr>Bill in NYC goes Forward </vt:lpstr>
      <vt:lpstr> The writing begins…    Bill’s Story – Chapter 1</vt:lpstr>
      <vt:lpstr>There Is a Solution – Chapter 2</vt:lpstr>
      <vt:lpstr>There Is a Solution – Chapter 2</vt:lpstr>
      <vt:lpstr>Bill’s Diagnosis</vt:lpstr>
      <vt:lpstr>Bill’s Solution</vt:lpstr>
      <vt:lpstr>Bill’s  and Silkworth’s Differences</vt:lpstr>
      <vt:lpstr>There Is a Solution – Chapter 2</vt:lpstr>
      <vt:lpstr> Internal discussion</vt:lpstr>
      <vt:lpstr>Bill’s Story  &amp;  There is a Solution Chapters 1 &amp; 2</vt:lpstr>
      <vt:lpstr>Bill’s Letter to Akron</vt:lpstr>
      <vt:lpstr>The Chapters arrive in Akron</vt:lpstr>
      <vt:lpstr>More About Alcoholism  &amp;  We Agnostics                          Chapters  3  &amp;  4</vt:lpstr>
      <vt:lpstr>Working with Others, To Wives, and The Family Afterwards    Chapters 7, 8, and 9</vt:lpstr>
      <vt:lpstr>Hank’s Plan</vt:lpstr>
      <vt:lpstr>To Employers  &amp;  A Vision for You                     Chapters 10 &amp; 11</vt:lpstr>
      <vt:lpstr>Bill finally gets to the most important parts Chapters 4  &amp; 5 -  The Steps and Into Action</vt:lpstr>
      <vt:lpstr>The 6 Steps Issue</vt:lpstr>
      <vt:lpstr>Hank handles the Editing January through March 1939</vt:lpstr>
      <vt:lpstr>Editing Errors</vt:lpstr>
      <vt:lpstr>The Multilith Edition</vt:lpstr>
      <vt:lpstr>The Multilith Suprises</vt:lpstr>
      <vt:lpstr>A Forward was also added</vt:lpstr>
      <vt:lpstr>A.A. Comes Together </vt:lpstr>
      <vt:lpstr>About 4650 copies were printed.  By 1955 over 300,000 had been distributed.   By 1973 over a million books had been distributed.  Today, there have been over 37 million copies of the  A.A. big book distributed.  The book made Time magazine’s list of 100 most influential books ever published in English, and, according to the Library of Congress, is one of the 100 books that shaped America.          </vt:lpstr>
      <vt:lpstr>  Creating A.A …          </vt:lpstr>
      <vt:lpstr>We’ve heard….  Not only how the Big Book was written, but how all of A.A. was created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Smith</dc:creator>
  <cp:lastModifiedBy>Richard Smith</cp:lastModifiedBy>
  <cp:revision>173</cp:revision>
  <dcterms:created xsi:type="dcterms:W3CDTF">2025-08-12T20:41:10Z</dcterms:created>
  <dcterms:modified xsi:type="dcterms:W3CDTF">2025-10-28T20:13:21Z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